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63e98059e674130" /><Relationship Type="http://schemas.openxmlformats.org/officeDocument/2006/relationships/extended-properties" Target="/docProps/app.xml" Id="R5b529f2c130048b1" /><Relationship Type="http://schemas.openxmlformats.org/officeDocument/2006/relationships/officeDocument" Target="/ppt/presentation.xml" Id="R2030873e8f3742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e4ac2a4aff40e5"/>
  </p:sldMasterIdLst>
  <p:sldIdLst>
    <p:sldId xmlns:r="http://schemas.openxmlformats.org/officeDocument/2006/relationships" id="256" r:id="R6a6ee96c2c3744ba"/>
    <p:sldId xmlns:r="http://schemas.openxmlformats.org/officeDocument/2006/relationships" id="257" r:id="R5409959906e448d0"/>
    <p:sldId xmlns:r="http://schemas.openxmlformats.org/officeDocument/2006/relationships" id="258" r:id="R4ae8202b813e424d"/>
    <p:sldId xmlns:r="http://schemas.openxmlformats.org/officeDocument/2006/relationships" id="259" r:id="R6bfd3b73a06847e6"/>
    <p:sldId xmlns:r="http://schemas.openxmlformats.org/officeDocument/2006/relationships" id="260" r:id="R912e11d443334b57"/>
    <p:sldId xmlns:r="http://schemas.openxmlformats.org/officeDocument/2006/relationships" id="261" r:id="R57ecf25e2f184d5a"/>
    <p:sldId xmlns:r="http://schemas.openxmlformats.org/officeDocument/2006/relationships" id="262" r:id="R3ece305e9ec440da"/>
    <p:sldId xmlns:r="http://schemas.openxmlformats.org/officeDocument/2006/relationships" id="263" r:id="R21c30b61239a4703"/>
    <p:sldId xmlns:r="http://schemas.openxmlformats.org/officeDocument/2006/relationships" id="264" r:id="R74daa251f776426e"/>
    <p:sldId xmlns:r="http://schemas.openxmlformats.org/officeDocument/2006/relationships" id="265" r:id="R2878116454ff409b"/>
    <p:sldId xmlns:r="http://schemas.openxmlformats.org/officeDocument/2006/relationships" id="266" r:id="R6f8e51f566d94c13"/>
    <p:sldId xmlns:r="http://schemas.openxmlformats.org/officeDocument/2006/relationships" id="267" r:id="R93e0d15e8d994236"/>
    <p:sldId xmlns:r="http://schemas.openxmlformats.org/officeDocument/2006/relationships" id="268" r:id="R2e0c2cc8169a4243"/>
    <p:sldId xmlns:r="http://schemas.openxmlformats.org/officeDocument/2006/relationships" id="269" r:id="R4a1e791295d048a4"/>
    <p:sldId xmlns:r="http://schemas.openxmlformats.org/officeDocument/2006/relationships" id="270" r:id="R264ecb545b6e48f7"/>
    <p:sldId xmlns:r="http://schemas.openxmlformats.org/officeDocument/2006/relationships" id="271" r:id="R4d813af4b2f64b18"/>
    <p:sldId xmlns:r="http://schemas.openxmlformats.org/officeDocument/2006/relationships" id="272" r:id="R72cef728e28c4f93"/>
    <p:sldId xmlns:r="http://schemas.openxmlformats.org/officeDocument/2006/relationships" id="273" r:id="Rd69a98f973ed40b5"/>
    <p:sldId xmlns:r="http://schemas.openxmlformats.org/officeDocument/2006/relationships" id="274" r:id="R47bc2c43ed8949cb"/>
    <p:sldId xmlns:r="http://schemas.openxmlformats.org/officeDocument/2006/relationships" id="275" r:id="R4c5299e7013d4ee6"/>
    <p:sldId xmlns:r="http://schemas.openxmlformats.org/officeDocument/2006/relationships" id="276" r:id="Rc088f6a4ee1f4c00"/>
    <p:sldId xmlns:r="http://schemas.openxmlformats.org/officeDocument/2006/relationships" id="277" r:id="R8739843319f44cfa"/>
    <p:sldId xmlns:r="http://schemas.openxmlformats.org/officeDocument/2006/relationships" id="278" r:id="R38534496ebca4eac"/>
    <p:sldId xmlns:r="http://schemas.openxmlformats.org/officeDocument/2006/relationships" id="279" r:id="R57d219de447a452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d2d3713be7f4441" /><Relationship Type="http://schemas.openxmlformats.org/officeDocument/2006/relationships/slideMaster" Target="/ppt/slideMasters/slideMaster1.xml" Id="R2de4ac2a4aff40e5" /><Relationship Type="http://schemas.openxmlformats.org/officeDocument/2006/relationships/presProps" Target="/ppt/presProps.xml" Id="Rd86753f12b2f4c56" /><Relationship Type="http://schemas.openxmlformats.org/officeDocument/2006/relationships/tableStyles" Target="/ppt/tableStyles.xml" Id="Rb999bd398af44439" /><Relationship Type="http://schemas.openxmlformats.org/officeDocument/2006/relationships/slide" Target="/ppt/slides/slide1.xml" Id="R6a6ee96c2c3744ba" /><Relationship Type="http://schemas.openxmlformats.org/officeDocument/2006/relationships/slide" Target="/ppt/slides/slide2.xml" Id="R5409959906e448d0" /><Relationship Type="http://schemas.openxmlformats.org/officeDocument/2006/relationships/slide" Target="/ppt/slides/slide3.xml" Id="R4ae8202b813e424d" /><Relationship Type="http://schemas.openxmlformats.org/officeDocument/2006/relationships/slide" Target="/ppt/slides/slide4.xml" Id="R6bfd3b73a06847e6" /><Relationship Type="http://schemas.openxmlformats.org/officeDocument/2006/relationships/slide" Target="/ppt/slides/slide5.xml" Id="R912e11d443334b57" /><Relationship Type="http://schemas.openxmlformats.org/officeDocument/2006/relationships/slide" Target="/ppt/slides/slide6.xml" Id="R57ecf25e2f184d5a" /><Relationship Type="http://schemas.openxmlformats.org/officeDocument/2006/relationships/slide" Target="/ppt/slides/slide7.xml" Id="R3ece305e9ec440da" /><Relationship Type="http://schemas.openxmlformats.org/officeDocument/2006/relationships/slide" Target="/ppt/slides/slide8.xml" Id="R21c30b61239a4703" /><Relationship Type="http://schemas.openxmlformats.org/officeDocument/2006/relationships/slide" Target="/ppt/slides/slide9.xml" Id="R74daa251f776426e" /><Relationship Type="http://schemas.openxmlformats.org/officeDocument/2006/relationships/slide" Target="/ppt/slides/slide10.xml" Id="R2878116454ff409b" /><Relationship Type="http://schemas.openxmlformats.org/officeDocument/2006/relationships/slide" Target="/ppt/slides/slide11.xml" Id="R6f8e51f566d94c13" /><Relationship Type="http://schemas.openxmlformats.org/officeDocument/2006/relationships/slide" Target="/ppt/slides/slide12.xml" Id="R93e0d15e8d994236" /><Relationship Type="http://schemas.openxmlformats.org/officeDocument/2006/relationships/slide" Target="/ppt/slides/slide13.xml" Id="R2e0c2cc8169a4243" /><Relationship Type="http://schemas.openxmlformats.org/officeDocument/2006/relationships/slide" Target="/ppt/slides/slide14.xml" Id="R4a1e791295d048a4" /><Relationship Type="http://schemas.openxmlformats.org/officeDocument/2006/relationships/slide" Target="/ppt/slides/slide15.xml" Id="R264ecb545b6e48f7" /><Relationship Type="http://schemas.openxmlformats.org/officeDocument/2006/relationships/slide" Target="/ppt/slides/slide16.xml" Id="R4d813af4b2f64b18" /><Relationship Type="http://schemas.openxmlformats.org/officeDocument/2006/relationships/slide" Target="/ppt/slides/slide17.xml" Id="R72cef728e28c4f93" /><Relationship Type="http://schemas.openxmlformats.org/officeDocument/2006/relationships/slide" Target="/ppt/slides/slide18.xml" Id="Rd69a98f973ed40b5" /><Relationship Type="http://schemas.openxmlformats.org/officeDocument/2006/relationships/slide" Target="/ppt/slides/slide19.xml" Id="R47bc2c43ed8949cb" /><Relationship Type="http://schemas.openxmlformats.org/officeDocument/2006/relationships/slide" Target="/ppt/slides/slide20.xml" Id="R4c5299e7013d4ee6" /><Relationship Type="http://schemas.openxmlformats.org/officeDocument/2006/relationships/slide" Target="/ppt/slides/slide21.xml" Id="Rc088f6a4ee1f4c00" /><Relationship Type="http://schemas.openxmlformats.org/officeDocument/2006/relationships/slide" Target="/ppt/slides/slide22.xml" Id="R8739843319f44cfa" /><Relationship Type="http://schemas.openxmlformats.org/officeDocument/2006/relationships/slide" Target="/ppt/slides/slide23.xml" Id="R38534496ebca4eac" /><Relationship Type="http://schemas.openxmlformats.org/officeDocument/2006/relationships/slide" Target="/ppt/slides/slide24.xml" Id="R57d219de447a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3136ab4b94d1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6fa2e4bd1be49da" /><Relationship Type="http://schemas.openxmlformats.org/officeDocument/2006/relationships/slideLayout" Target="/ppt/slideLayouts/slideLayout1.xml" Id="R7ed7ecbc77a34a0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7ecbc77a34a0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b9d2196b5419d" /><Relationship Type="http://schemas.openxmlformats.org/officeDocument/2006/relationships/image" Target="/ppt/media/image.png" Id="R8e1c4776c5d24b64" /><Relationship Type="http://schemas.openxmlformats.org/officeDocument/2006/relationships/image" Target="/ppt/media/image2.png" Id="R9f7c8158694c4e2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eb2ad48f14843" /><Relationship Type="http://schemas.openxmlformats.org/officeDocument/2006/relationships/image" Target="/ppt/media/image29.png" Id="Rf2bd682efab84fa0" /><Relationship Type="http://schemas.openxmlformats.org/officeDocument/2006/relationships/image" Target="/ppt/media/image30.png" Id="R6eee59378b82460a" /><Relationship Type="http://schemas.openxmlformats.org/officeDocument/2006/relationships/image" Target="/ppt/media/image31.png" Id="R62e8bce90893469c" /><Relationship Type="http://schemas.openxmlformats.org/officeDocument/2006/relationships/image" Target="/ppt/media/image32.png" Id="R9f18a6ce13c441ee" /><Relationship Type="http://schemas.openxmlformats.org/officeDocument/2006/relationships/image" Target="/ppt/media/image33.png" Id="Rc4fee3f5a9af4df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43b32321d4dd7" /><Relationship Type="http://schemas.openxmlformats.org/officeDocument/2006/relationships/image" Target="/ppt/media/image34.png" Id="Rf70920b47e0f4111" /><Relationship Type="http://schemas.openxmlformats.org/officeDocument/2006/relationships/image" Target="/ppt/media/image35.png" Id="R170bc9a96c964cce" /><Relationship Type="http://schemas.openxmlformats.org/officeDocument/2006/relationships/image" Target="/ppt/media/image36.png" Id="Re9a8fc880fa94a1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dd91ddaed470d" /><Relationship Type="http://schemas.openxmlformats.org/officeDocument/2006/relationships/image" Target="/ppt/media/image37.png" Id="R970c3395d33b41e5" /><Relationship Type="http://schemas.openxmlformats.org/officeDocument/2006/relationships/image" Target="/ppt/media/image38.png" Id="R692b36fdc6c64f15" /><Relationship Type="http://schemas.openxmlformats.org/officeDocument/2006/relationships/image" Target="/ppt/media/image39.png" Id="R7b698411d29d495b" /><Relationship Type="http://schemas.openxmlformats.org/officeDocument/2006/relationships/image" Target="/ppt/media/image40.png" Id="Rb9a41d112bc54b42" /><Relationship Type="http://schemas.openxmlformats.org/officeDocument/2006/relationships/image" Target="/ppt/media/image41.png" Id="Rce6c4f8b6c5243ee" /><Relationship Type="http://schemas.openxmlformats.org/officeDocument/2006/relationships/image" Target="/ppt/media/image42.png" Id="R67aadea2cd3644e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e17bd26494ae7" /><Relationship Type="http://schemas.openxmlformats.org/officeDocument/2006/relationships/image" Target="/ppt/media/image43.png" Id="Rf09b924972b84206" /><Relationship Type="http://schemas.openxmlformats.org/officeDocument/2006/relationships/image" Target="/ppt/media/image44.png" Id="R5a7467a119a84ea8" /><Relationship Type="http://schemas.openxmlformats.org/officeDocument/2006/relationships/image" Target="/ppt/media/image45.png" Id="R0f6d5995fecd41c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c185d415d44ef" /><Relationship Type="http://schemas.openxmlformats.org/officeDocument/2006/relationships/image" Target="/ppt/media/image46.png" Id="R38746d6e1cf944a9" /><Relationship Type="http://schemas.openxmlformats.org/officeDocument/2006/relationships/image" Target="/ppt/media/image47.png" Id="Rafb82c26ade640a5" /><Relationship Type="http://schemas.openxmlformats.org/officeDocument/2006/relationships/image" Target="/ppt/media/image48.png" Id="R31eb0212b42c40a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e449f65ef4231" /><Relationship Type="http://schemas.openxmlformats.org/officeDocument/2006/relationships/image" Target="/ppt/media/image49.png" Id="R18dd89f017a44c46" /><Relationship Type="http://schemas.openxmlformats.org/officeDocument/2006/relationships/image" Target="/ppt/media/image50.png" Id="Re426ecc99c134ff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1fd6d27b74faf" /><Relationship Type="http://schemas.openxmlformats.org/officeDocument/2006/relationships/image" Target="/ppt/media/image51.png" Id="R2e1d094d64b441a4" /><Relationship Type="http://schemas.openxmlformats.org/officeDocument/2006/relationships/image" Target="/ppt/media/image52.png" Id="Rbacc7a27e1fd493a" /><Relationship Type="http://schemas.openxmlformats.org/officeDocument/2006/relationships/image" Target="/ppt/media/image53.png" Id="R8f4a0c847d324ef1" /><Relationship Type="http://schemas.openxmlformats.org/officeDocument/2006/relationships/image" Target="/ppt/media/image54.png" Id="Rbcbdcc390fc14e4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0d000e24541bb" /><Relationship Type="http://schemas.openxmlformats.org/officeDocument/2006/relationships/image" Target="/ppt/media/image55.png" Id="R1c456a5c6dd3420f" /><Relationship Type="http://schemas.openxmlformats.org/officeDocument/2006/relationships/image" Target="/ppt/media/image56.png" Id="R1f3533fb06984f6b" /><Relationship Type="http://schemas.openxmlformats.org/officeDocument/2006/relationships/image" Target="/ppt/media/image57.png" Id="Rcdd9be10fcb247a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8c367e069472a" /><Relationship Type="http://schemas.openxmlformats.org/officeDocument/2006/relationships/image" Target="/ppt/media/image58.png" Id="Re1a36a6690184ed0" /><Relationship Type="http://schemas.openxmlformats.org/officeDocument/2006/relationships/image" Target="/ppt/media/image59.png" Id="R3644f42069244c09" /><Relationship Type="http://schemas.openxmlformats.org/officeDocument/2006/relationships/image" Target="/ppt/media/image60.png" Id="R2fd4e196c3c64e3d" /><Relationship Type="http://schemas.openxmlformats.org/officeDocument/2006/relationships/image" Target="/ppt/media/image61.png" Id="R8095e7c7c7894e53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ca8337b654345" /><Relationship Type="http://schemas.openxmlformats.org/officeDocument/2006/relationships/image" Target="/ppt/media/image62.png" Id="R948c6e8b52474eaa" /><Relationship Type="http://schemas.openxmlformats.org/officeDocument/2006/relationships/image" Target="/ppt/media/image63.png" Id="R04bb61b2ef3d4737" /><Relationship Type="http://schemas.openxmlformats.org/officeDocument/2006/relationships/image" Target="/ppt/media/image64.png" Id="R1b2bfa6a322e4c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aaa017166477e" /><Relationship Type="http://schemas.openxmlformats.org/officeDocument/2006/relationships/image" Target="/ppt/media/image3.png" Id="R661c1cc4fb2d4c94" /><Relationship Type="http://schemas.openxmlformats.org/officeDocument/2006/relationships/image" Target="/ppt/media/image4.png" Id="Rc993633cf5484bb6" /><Relationship Type="http://schemas.openxmlformats.org/officeDocument/2006/relationships/image" Target="/ppt/media/image5.png" Id="Rca83625b299d4b3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64d117f83426b" /><Relationship Type="http://schemas.openxmlformats.org/officeDocument/2006/relationships/image" Target="/ppt/media/image65.png" Id="R70b5c4f1ec4a4e7d" /><Relationship Type="http://schemas.openxmlformats.org/officeDocument/2006/relationships/image" Target="/ppt/media/image66.png" Id="Rfff33131f1614e7d" /><Relationship Type="http://schemas.openxmlformats.org/officeDocument/2006/relationships/image" Target="/ppt/media/image67.png" Id="Rd31a7cdaa11146f3" /><Relationship Type="http://schemas.openxmlformats.org/officeDocument/2006/relationships/image" Target="/ppt/media/image68.png" Id="R586054eba8804c68" /><Relationship Type="http://schemas.openxmlformats.org/officeDocument/2006/relationships/image" Target="/ppt/media/image69.png" Id="R12d1b01897354c69" /><Relationship Type="http://schemas.openxmlformats.org/officeDocument/2006/relationships/image" Target="/ppt/media/image70.png" Id="Rda670c878b7b40f4" /><Relationship Type="http://schemas.openxmlformats.org/officeDocument/2006/relationships/image" Target="/ppt/media/image71.png" Id="R3200c9d610254dc3" /><Relationship Type="http://schemas.openxmlformats.org/officeDocument/2006/relationships/image" Target="/ppt/media/image72.png" Id="Rd299311c6a074273" /><Relationship Type="http://schemas.openxmlformats.org/officeDocument/2006/relationships/image" Target="/ppt/media/image73.png" Id="R32a64b6de8bc427f" /><Relationship Type="http://schemas.openxmlformats.org/officeDocument/2006/relationships/image" Target="/ppt/media/image74.png" Id="R0e051f1006214e87" /><Relationship Type="http://schemas.openxmlformats.org/officeDocument/2006/relationships/image" Target="/ppt/media/image75.png" Id="R5c3bc87abf544df6" /><Relationship Type="http://schemas.openxmlformats.org/officeDocument/2006/relationships/image" Target="/ppt/media/image76.png" Id="Rc0552680652b40b1" /><Relationship Type="http://schemas.openxmlformats.org/officeDocument/2006/relationships/image" Target="/ppt/media/image77.png" Id="R4ccc8f212ca64b08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a4faec31f4b32" /><Relationship Type="http://schemas.openxmlformats.org/officeDocument/2006/relationships/image" Target="/ppt/media/image78.png" Id="Rd203a01392044ee0" /><Relationship Type="http://schemas.openxmlformats.org/officeDocument/2006/relationships/image" Target="/ppt/media/image79.png" Id="R70953bc0548e4644" /><Relationship Type="http://schemas.openxmlformats.org/officeDocument/2006/relationships/image" Target="/ppt/media/image80.png" Id="R77570396584e4563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d5bb3460b417e" /><Relationship Type="http://schemas.openxmlformats.org/officeDocument/2006/relationships/image" Target="/ppt/media/image81.png" Id="Refd6395cc88f4c26" /><Relationship Type="http://schemas.openxmlformats.org/officeDocument/2006/relationships/image" Target="/ppt/media/image82.png" Id="R283b692ae38c4f57" /><Relationship Type="http://schemas.openxmlformats.org/officeDocument/2006/relationships/image" Target="/ppt/media/image83.png" Id="R7f51b3e294134ddb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199b7c5454521" /><Relationship Type="http://schemas.openxmlformats.org/officeDocument/2006/relationships/image" Target="/ppt/media/image84.png" Id="R71ea99a0df8040ea" /><Relationship Type="http://schemas.openxmlformats.org/officeDocument/2006/relationships/image" Target="../media/closing-23-matched-charcoal.png" Id="Rcf9d0f84a7b14915" /><Relationship Type="http://schemas.openxmlformats.org/officeDocument/2006/relationships/image" Target="/ppt/media/image86.png" Id="R556102f280054130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3848e1bc4522" /><Relationship Type="http://schemas.openxmlformats.org/officeDocument/2006/relationships/image" Target="/ppt/media/image87.png" Id="Rdb939e882cfa4798" /><Relationship Type="http://schemas.openxmlformats.org/officeDocument/2006/relationships/image" Target="../media/closing-24-matched-charcoal.png" Id="R8cca7397d695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aaa68dd5b4bc4" /><Relationship Type="http://schemas.openxmlformats.org/officeDocument/2006/relationships/image" Target="/ppt/media/image6.png" Id="R5ff47f77f0b74838" /><Relationship Type="http://schemas.openxmlformats.org/officeDocument/2006/relationships/image" Target="/ppt/media/image7.png" Id="Rd269abfa49e34b68" /><Relationship Type="http://schemas.openxmlformats.org/officeDocument/2006/relationships/image" Target="/ppt/media/image8.png" Id="R8e3bb76fe1ba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c312f3b1647bf" /><Relationship Type="http://schemas.openxmlformats.org/officeDocument/2006/relationships/image" Target="/ppt/media/image9.png" Id="R208b141409534da5" /><Relationship Type="http://schemas.openxmlformats.org/officeDocument/2006/relationships/image" Target="/ppt/media/image10.png" Id="R692fbd0f3db54b48" /><Relationship Type="http://schemas.openxmlformats.org/officeDocument/2006/relationships/image" Target="/ppt/media/image11.png" Id="R6691de611ff4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00dbf09c34196" /><Relationship Type="http://schemas.openxmlformats.org/officeDocument/2006/relationships/image" Target="/ppt/media/image12.png" Id="Ra2a530044f08459d" /><Relationship Type="http://schemas.openxmlformats.org/officeDocument/2006/relationships/image" Target="/ppt/media/image13.png" Id="R891bd24ca7074776" /><Relationship Type="http://schemas.openxmlformats.org/officeDocument/2006/relationships/image" Target="/ppt/media/image14.png" Id="R7ce9884e4ea2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9f76058fa466b" /><Relationship Type="http://schemas.openxmlformats.org/officeDocument/2006/relationships/image" Target="/ppt/media/image15.png" Id="R45c01f0182974641" /><Relationship Type="http://schemas.openxmlformats.org/officeDocument/2006/relationships/image" Target="/ppt/media/image16.png" Id="Rdaf85c72a2824bdc" /><Relationship Type="http://schemas.openxmlformats.org/officeDocument/2006/relationships/image" Target="/ppt/media/image17.png" Id="R90a7c295d212458d" /><Relationship Type="http://schemas.openxmlformats.org/officeDocument/2006/relationships/image" Target="/ppt/media/image18.png" Id="R17f1548f05fb4019" /><Relationship Type="http://schemas.openxmlformats.org/officeDocument/2006/relationships/image" Target="/ppt/media/image19.png" Id="R42b87a54b9fc4c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ec3d239c45dd" /><Relationship Type="http://schemas.openxmlformats.org/officeDocument/2006/relationships/image" Target="/ppt/media/image20.png" Id="Rf9b7697823e9484b" /><Relationship Type="http://schemas.openxmlformats.org/officeDocument/2006/relationships/image" Target="/ppt/media/image21.png" Id="R3f755bb4a6664c0d" /><Relationship Type="http://schemas.openxmlformats.org/officeDocument/2006/relationships/image" Target="/ppt/media/image22.png" Id="R87145d75d59948e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cabf436c64c44" /><Relationship Type="http://schemas.openxmlformats.org/officeDocument/2006/relationships/image" Target="/ppt/media/image23.png" Id="Rc94d91de3c144f32" /><Relationship Type="http://schemas.openxmlformats.org/officeDocument/2006/relationships/image" Target="/ppt/media/image24.png" Id="R460e96105bf74294" /><Relationship Type="http://schemas.openxmlformats.org/officeDocument/2006/relationships/image" Target="/ppt/media/image25.png" Id="R7691ea02da8a413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fc3ac22654cd1" /><Relationship Type="http://schemas.openxmlformats.org/officeDocument/2006/relationships/image" Target="/ppt/media/image26.png" Id="R6297cc140b0643c0" /><Relationship Type="http://schemas.openxmlformats.org/officeDocument/2006/relationships/image" Target="/ppt/media/image27.png" Id="R627ce82293af44d2" /><Relationship Type="http://schemas.openxmlformats.org/officeDocument/2006/relationships/image" Target="/ppt/media/image28.png" Id="Rca508701b062469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1c4776c5d24b64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7c8158694c4e22"/>
          <a:stretch xmlns:a="http://schemas.openxmlformats.org/drawingml/2006/main"/>
        </p:blipFill>
        <p:spPr>
          <a:xfrm xmlns:a="http://schemas.openxmlformats.org/drawingml/2006/main">
            <a:off x="6965769" y="1400175"/>
            <a:ext cx="4632686" cy="5448300"/>
          </a:xfrm>
          <a:prstGeom xmlns:a="http://schemas.openxmlformats.org/drawingml/2006/main" prst="rect">
            <a:avLst/>
          </a:prstGeom>
        </p:spPr>
      </p:pic>
      <p:sp>
        <p:nvSpPr>
          <p:cNvPr id="3" name="文字-1-1">
            <a:extLst xmlns:a="http://schemas.openxmlformats.org/drawingml/2006/main">
              <a:ext uri="{FF2B5EF4-FFF2-40B4-BE49-F238E27FC236}">
                <a16:creationId xmlns:a16="http://schemas.microsoft.com/office/drawing/2014/main" id="{1AAFD8FB-A48D-406F-94A6-33579A0D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1866900"/>
            <a:ext cx="657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About Sweet Fire</a:t>
            </a:r>
          </a:p>
        </p:txBody>
      </p:sp>
      <p:sp>
        <p:nvSpPr>
          <p:cNvPr id="4" name="文字-1-2">
            <a:extLst xmlns:a="http://schemas.openxmlformats.org/drawingml/2006/main">
              <a:ext uri="{FF2B5EF4-FFF2-40B4-BE49-F238E27FC236}">
                <a16:creationId xmlns:a16="http://schemas.microsoft.com/office/drawing/2014/main" id="{525C6CCC-6DC2-4868-ADB6-920F970BF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05075"/>
            <a:ext cx="7000875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47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547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关于Sweet Fire</a:t>
            </a:r>
          </a:p>
        </p:txBody>
      </p:sp>
      <p:sp>
        <p:nvSpPr>
          <p:cNvPr id="5" name="文字-1-3">
            <a:extLst xmlns:a="http://schemas.openxmlformats.org/drawingml/2006/main">
              <a:ext uri="{FF2B5EF4-FFF2-40B4-BE49-F238E27FC236}">
                <a16:creationId xmlns:a16="http://schemas.microsoft.com/office/drawing/2014/main" id="{63E12DBC-29D7-4E94-A6C5-DDA38A620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4067175"/>
            <a:ext cx="68103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Sweet Fire 是全球首个 AI+WEB4.0 </a:t>
            </a:r>
          </a:p>
          <a:p xmlns:a="http://schemas.openxmlformats.org/drawingml/2006/main">
            <a:pPr algn="l">
              <a:defRPr sz="225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独角兽孵化器平台。</a:t>
            </a:r>
          </a:p>
        </p:txBody>
      </p:sp>
      <p:sp>
        <p:nvSpPr>
          <p:cNvPr id="6" name="文字-1-4">
            <a:extLst xmlns:a="http://schemas.openxmlformats.org/drawingml/2006/main">
              <a:ext uri="{FF2B5EF4-FFF2-40B4-BE49-F238E27FC236}">
                <a16:creationId xmlns:a16="http://schemas.microsoft.com/office/drawing/2014/main" id="{016CD8AD-8A55-4F07-BBD6-553075D93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276850"/>
            <a:ext cx="6381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8D2CB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D8D2CB"/>
                </a:solidFill>
                <a:latin typeface="Arial"/>
                <a:ea typeface="Arial"/>
                <a:cs typeface="Arial"/>
              </a:rPr>
              <a:t>Sweet Fire is the world's first AI + WEB4.0 unicorn accelerator</a:t>
            </a:r>
          </a:p>
          <a:p xmlns:a="http://schemas.openxmlformats.org/drawingml/2006/main">
            <a:pPr algn="l">
              <a:defRPr sz="1500" b="0">
                <a:solidFill>
                  <a:srgbClr val="D8D2CB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D8D2CB"/>
                </a:solidFill>
                <a:latin typeface="Arial"/>
                <a:ea typeface="Arial"/>
                <a:cs typeface="Arial"/>
              </a:rPr>
              <a:t>platform.</a:t>
            </a:r>
          </a:p>
        </p:txBody>
      </p:sp>
      <p:sp>
        <p:nvSpPr>
          <p:cNvPr id="7" name="文字-1-5">
            <a:extLst xmlns:a="http://schemas.openxmlformats.org/drawingml/2006/main">
              <a:ext uri="{FF2B5EF4-FFF2-40B4-BE49-F238E27FC236}">
                <a16:creationId xmlns:a16="http://schemas.microsoft.com/office/drawing/2014/main" id="{77CE447D-246B-4DA8-9D23-0ABA7901A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4840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AI+Web4.0</a:t>
            </a:r>
          </a:p>
        </p:txBody>
      </p:sp>
    </p:spTree>
    <p:extLst>
      <p:ext uri="{BB962C8B-B14F-4D97-AF65-F5344CB8AC3E}">
        <p14:creationId xmlns:p14="http://schemas.microsoft.com/office/powerpoint/2010/main" val="170432400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bd682efab84fa0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10-75">
            <a:extLst xmlns:a="http://schemas.openxmlformats.org/drawingml/2006/main">
              <a:ext uri="{FF2B5EF4-FFF2-40B4-BE49-F238E27FC236}">
                <a16:creationId xmlns:a16="http://schemas.microsoft.com/office/drawing/2014/main" id="{6A1CB3B3-4928-41DE-A694-12544B418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三方价值体系</a:t>
            </a:r>
          </a:p>
        </p:txBody>
      </p:sp>
      <p:sp>
        <p:nvSpPr>
          <p:cNvPr id="3" name="文字-10-76">
            <a:extLst xmlns:a="http://schemas.openxmlformats.org/drawingml/2006/main">
              <a:ext uri="{FF2B5EF4-FFF2-40B4-BE49-F238E27FC236}">
                <a16:creationId xmlns:a16="http://schemas.microsoft.com/office/drawing/2014/main" id="{49B2BC53-E31C-4B0E-AC38-C4C8BFC80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5820B"/>
                </a:solidFill>
                <a:latin typeface="Arial"/>
                <a:ea typeface="Arial"/>
                <a:cs typeface="Arial"/>
              </a:rPr>
              <a:t>Empowering projects, motivating users, and reshaping the ecosystem.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ee59378b82460a"/>
          <a:stretch xmlns:a="http://schemas.openxmlformats.org/drawingml/2006/main"/>
        </p:blipFill>
        <p:spPr>
          <a:xfrm xmlns:a="http://schemas.openxmlformats.org/drawingml/2006/main">
            <a:off x="2266950" y="2209800"/>
            <a:ext cx="4305300" cy="95250"/>
          </a:xfrm>
          <a:prstGeom xmlns:a="http://schemas.openxmlformats.org/drawingml/2006/main" prst="rect">
            <a:avLst/>
          </a:prstGeom>
        </p:spPr>
      </p:pic>
      <p:sp>
        <p:nvSpPr>
          <p:cNvPr id="5" name="文字-10-77">
            <a:extLst xmlns:a="http://schemas.openxmlformats.org/drawingml/2006/main">
              <a:ext uri="{FF2B5EF4-FFF2-40B4-BE49-F238E27FC236}">
                <a16:creationId xmlns:a16="http://schemas.microsoft.com/office/drawing/2014/main" id="{B2D3CE42-A4C7-4680-B4EB-99F548D6B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1847850"/>
            <a:ext cx="10477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赋能项目、激励用户、重塑生态</a:t>
            </a:r>
          </a:p>
        </p:txBody>
      </p:sp>
      <p:sp>
        <p:nvSpPr>
          <p:cNvPr id="6" name="文字-10-78">
            <a:extLst xmlns:a="http://schemas.openxmlformats.org/drawingml/2006/main">
              <a:ext uri="{FF2B5EF4-FFF2-40B4-BE49-F238E27FC236}">
                <a16:creationId xmlns:a16="http://schemas.microsoft.com/office/drawing/2014/main" id="{06D4155D-DE1B-486C-BB2D-6BE285ACD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2514600"/>
            <a:ext cx="6477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文字-10-79">
            <a:extLst xmlns:a="http://schemas.openxmlformats.org/drawingml/2006/main">
              <a:ext uri="{FF2B5EF4-FFF2-40B4-BE49-F238E27FC236}">
                <a16:creationId xmlns:a16="http://schemas.microsoft.com/office/drawing/2014/main" id="{C49A24FC-D0DF-4F7A-8D92-57C893E6E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590800"/>
            <a:ext cx="2733675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面向项目方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19629E-CF39-46BC-BC9B-8268C384C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3162300"/>
            <a:ext cx="32480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9" name="文字-10-80">
            <a:extLst xmlns:a="http://schemas.openxmlformats.org/drawingml/2006/main">
              <a:ext uri="{FF2B5EF4-FFF2-40B4-BE49-F238E27FC236}">
                <a16:creationId xmlns:a16="http://schemas.microsoft.com/office/drawing/2014/main" id="{B10479B9-3965-4C46-A542-F95391CA2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3409950"/>
            <a:ext cx="3286125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提供开箱可用的AI-Agent治理、ZK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身份等核心技术组件，获取已验证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的增长范式，对接生态流动性与主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流渠道。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e8bce90893469c"/>
          <a:stretch xmlns:a="http://schemas.openxmlformats.org/drawingml/2006/main"/>
        </p:blipFill>
        <p:spPr>
          <a:xfrm xmlns:a="http://schemas.openxmlformats.org/drawingml/2006/main">
            <a:off x="1457325" y="5192777"/>
            <a:ext cx="1762125" cy="1273045"/>
          </a:xfrm>
          <a:prstGeom xmlns:a="http://schemas.openxmlformats.org/drawingml/2006/main" prst="rect">
            <a:avLst/>
          </a:prstGeom>
        </p:spPr>
      </p:pic>
      <p:sp>
        <p:nvSpPr>
          <p:cNvPr id="11" name="文字-10-81">
            <a:extLst xmlns:a="http://schemas.openxmlformats.org/drawingml/2006/main">
              <a:ext uri="{FF2B5EF4-FFF2-40B4-BE49-F238E27FC236}">
                <a16:creationId xmlns:a16="http://schemas.microsoft.com/office/drawing/2014/main" id="{0F697CCF-EE46-4098-84C2-C8F315B84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514600"/>
            <a:ext cx="6477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文字-10-82">
            <a:extLst xmlns:a="http://schemas.openxmlformats.org/drawingml/2006/main">
              <a:ext uri="{FF2B5EF4-FFF2-40B4-BE49-F238E27FC236}">
                <a16:creationId xmlns:a16="http://schemas.microsoft.com/office/drawing/2014/main" id="{B2994368-3651-4734-8E12-5B1BB6E89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590800"/>
            <a:ext cx="2733675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面向用户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CC9D13-5F5D-47AB-A84F-296FCB104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162300"/>
            <a:ext cx="32480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14" name="文字-10-83">
            <a:extLst xmlns:a="http://schemas.openxmlformats.org/drawingml/2006/main">
              <a:ext uri="{FF2B5EF4-FFF2-40B4-BE49-F238E27FC236}">
                <a16:creationId xmlns:a16="http://schemas.microsoft.com/office/drawing/2014/main" id="{D01043EA-CE2E-43A5-8E73-C6C3266AE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409950"/>
            <a:ext cx="3286125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用户参与行为转化为链上算力凭证，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算力权重决定生态收益分配权重，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形成多重参与机制，从使用者升级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为共建者。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18a6ce13c441ee"/>
          <a:stretch xmlns:a="http://schemas.openxmlformats.org/drawingml/2006/main"/>
        </p:blipFill>
        <p:spPr>
          <a:xfrm xmlns:a="http://schemas.openxmlformats.org/drawingml/2006/main">
            <a:off x="5286375" y="5172301"/>
            <a:ext cx="1762125" cy="1313998"/>
          </a:xfrm>
          <a:prstGeom xmlns:a="http://schemas.openxmlformats.org/drawingml/2006/main" prst="rect">
            <a:avLst/>
          </a:prstGeom>
        </p:spPr>
      </p:pic>
      <p:sp>
        <p:nvSpPr>
          <p:cNvPr id="16" name="文字-10-84">
            <a:extLst xmlns:a="http://schemas.openxmlformats.org/drawingml/2006/main">
              <a:ext uri="{FF2B5EF4-FFF2-40B4-BE49-F238E27FC236}">
                <a16:creationId xmlns:a16="http://schemas.microsoft.com/office/drawing/2014/main" id="{B6CB34E8-6614-4032-9FFB-6DA98D602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514600"/>
            <a:ext cx="6477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文字-10-85">
            <a:extLst xmlns:a="http://schemas.openxmlformats.org/drawingml/2006/main">
              <a:ext uri="{FF2B5EF4-FFF2-40B4-BE49-F238E27FC236}">
                <a16:creationId xmlns:a16="http://schemas.microsoft.com/office/drawing/2014/main" id="{9E312005-3423-43F2-9A01-3E124455C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2590800"/>
            <a:ext cx="2733675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面向Web4.0生态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7320798-65AB-4BC2-850F-5A755D54D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162300"/>
            <a:ext cx="32480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19" name="文字-10-86">
            <a:extLst xmlns:a="http://schemas.openxmlformats.org/drawingml/2006/main">
              <a:ext uri="{FF2B5EF4-FFF2-40B4-BE49-F238E27FC236}">
                <a16:creationId xmlns:a16="http://schemas.microsoft.com/office/drawing/2014/main" id="{D0B901BC-5526-404A-922C-899FDE388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409950"/>
            <a:ext cx="3286125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实现算力凭证跨项目通用，AI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Agent协同治理打破项目孤岛，重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构Web4.0生态价值分配逻辑。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fee3f5a9af4df9"/>
          <a:stretch xmlns:a="http://schemas.openxmlformats.org/drawingml/2006/main"/>
        </p:blipFill>
        <p:spPr>
          <a:xfrm xmlns:a="http://schemas.openxmlformats.org/drawingml/2006/main">
            <a:off x="9185139" y="5162550"/>
            <a:ext cx="1641746" cy="1333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14595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0920b47e0f4111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0bc9a96c964cce"/>
          <a:stretch xmlns:a="http://schemas.openxmlformats.org/drawingml/2006/main"/>
        </p:blipFill>
        <p:spPr>
          <a:xfrm xmlns:a="http://schemas.openxmlformats.org/drawingml/2006/main">
            <a:off x="6810375" y="2824540"/>
            <a:ext cx="5048250" cy="2447170"/>
          </a:xfrm>
          <a:prstGeom xmlns:a="http://schemas.openxmlformats.org/drawingml/2006/main" prst="rect">
            <a:avLst/>
          </a:prstGeom>
        </p:spPr>
      </p:pic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a8fc880fa94a12"/>
          <a:stretch xmlns:a="http://schemas.openxmlformats.org/drawingml/2006/main"/>
        </p:blipFill>
        <p:spPr>
          <a:xfrm xmlns:a="http://schemas.openxmlformats.org/drawingml/2006/main">
            <a:off x="680970" y="1695450"/>
            <a:ext cx="2638559" cy="1257300"/>
          </a:xfrm>
          <a:prstGeom xmlns:a="http://schemas.openxmlformats.org/drawingml/2006/main" prst="rect">
            <a:avLst/>
          </a:prstGeom>
        </p:spPr>
      </p:pic>
      <p:sp>
        <p:nvSpPr>
          <p:cNvPr id="4" name="文字-11-87">
            <a:extLst xmlns:a="http://schemas.openxmlformats.org/drawingml/2006/main">
              <a:ext uri="{FF2B5EF4-FFF2-40B4-BE49-F238E27FC236}">
                <a16:creationId xmlns:a16="http://schemas.microsoft.com/office/drawing/2014/main" id="{E8CC6F6B-AAC4-4FE2-867D-17DE4B62B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6575"/>
            <a:ext cx="6762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6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机制模型</a:t>
            </a:r>
          </a:p>
        </p:txBody>
      </p:sp>
      <p:sp>
        <p:nvSpPr>
          <p:cNvPr id="5" name="文字-11-88">
            <a:extLst xmlns:a="http://schemas.openxmlformats.org/drawingml/2006/main">
              <a:ext uri="{FF2B5EF4-FFF2-40B4-BE49-F238E27FC236}">
                <a16:creationId xmlns:a16="http://schemas.microsoft.com/office/drawing/2014/main" id="{47D3BC79-AA91-4164-A6F5-139559522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3876675"/>
            <a:ext cx="6191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6F0E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6F0E8"/>
                </a:solidFill>
                <a:latin typeface="Arial"/>
                <a:ea typeface="Arial"/>
                <a:cs typeface="Arial"/>
              </a:rPr>
              <a:t>Mechanism model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B4F966-B19D-406A-AD98-ED2FF1F55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5238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7" name="文字-11-89">
            <a:extLst xmlns:a="http://schemas.openxmlformats.org/drawingml/2006/main">
              <a:ext uri="{FF2B5EF4-FFF2-40B4-BE49-F238E27FC236}">
                <a16:creationId xmlns:a16="http://schemas.microsoft.com/office/drawing/2014/main" id="{0C59C57A-8DDC-421B-B978-E79635F2F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76825"/>
            <a:ext cx="5838825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链接用户参与，双币结构与算力释放</a:t>
            </a:r>
          </a:p>
        </p:txBody>
      </p:sp>
      <p:sp>
        <p:nvSpPr>
          <p:cNvPr id="8" name="文字-11-90">
            <a:extLst xmlns:a="http://schemas.openxmlformats.org/drawingml/2006/main">
              <a:ext uri="{FF2B5EF4-FFF2-40B4-BE49-F238E27FC236}">
                <a16:creationId xmlns:a16="http://schemas.microsoft.com/office/drawing/2014/main" id="{D8A47EBA-5B14-4BA2-80D5-925815BD1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62650"/>
            <a:ext cx="61150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8D2C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D8D2CB"/>
                </a:solidFill>
                <a:latin typeface="Arial"/>
                <a:ea typeface="Arial"/>
                <a:cs typeface="Arial"/>
              </a:rPr>
              <a:t>User participation via links, dual-currency structure, and computational power release.</a:t>
            </a:r>
          </a:p>
        </p:txBody>
      </p:sp>
    </p:spTree>
    <p:extLst>
      <p:ext uri="{BB962C8B-B14F-4D97-AF65-F5344CB8AC3E}">
        <p14:creationId xmlns:p14="http://schemas.microsoft.com/office/powerpoint/2010/main" val="13959495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0c3395d33b41e5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12-91">
            <a:extLst xmlns:a="http://schemas.openxmlformats.org/drawingml/2006/main">
              <a:ext uri="{FF2B5EF4-FFF2-40B4-BE49-F238E27FC236}">
                <a16:creationId xmlns:a16="http://schemas.microsoft.com/office/drawing/2014/main" id="{C7F48DD6-3AC7-4590-A78F-63E4DE5DB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Sweet+ORA双币商业模式总览</a:t>
            </a:r>
          </a:p>
        </p:txBody>
      </p:sp>
      <p:sp>
        <p:nvSpPr>
          <p:cNvPr id="3" name="文字-12-92">
            <a:extLst xmlns:a="http://schemas.openxmlformats.org/drawingml/2006/main">
              <a:ext uri="{FF2B5EF4-FFF2-40B4-BE49-F238E27FC236}">
                <a16:creationId xmlns:a16="http://schemas.microsoft.com/office/drawing/2014/main" id="{0E38611D-6003-4FF6-B007-7175422BE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供给端x参与端x激励端x释放端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2b36fdc6c64f15"/>
          <a:stretch xmlns:a="http://schemas.openxmlformats.org/drawingml/2006/main"/>
        </p:blipFill>
        <p:spPr>
          <a:xfrm xmlns:a="http://schemas.openxmlformats.org/drawingml/2006/main">
            <a:off x="2266950" y="2209800"/>
            <a:ext cx="4305300" cy="952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260157-5BAE-4F9B-80CD-4E5B52591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38675"/>
            <a:ext cx="107156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6" name="文字-12-93">
            <a:extLst xmlns:a="http://schemas.openxmlformats.org/drawingml/2006/main">
              <a:ext uri="{FF2B5EF4-FFF2-40B4-BE49-F238E27FC236}">
                <a16:creationId xmlns:a16="http://schemas.microsoft.com/office/drawing/2014/main" id="{6FBCF5C7-7915-43C9-A120-EE7594C4D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62250"/>
            <a:ext cx="8858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文字-12-94">
            <a:extLst xmlns:a="http://schemas.openxmlformats.org/drawingml/2006/main">
              <a:ext uri="{FF2B5EF4-FFF2-40B4-BE49-F238E27FC236}">
                <a16:creationId xmlns:a16="http://schemas.microsoft.com/office/drawing/2014/main" id="{E545681B-8148-45D7-A62F-3349A43F6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743325"/>
            <a:ext cx="258127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Sweet平台币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698411d29d495b"/>
          <a:stretch xmlns:a="http://schemas.openxmlformats.org/drawingml/2006/main"/>
        </p:blipFill>
        <p:spPr>
          <a:xfrm xmlns:a="http://schemas.openxmlformats.org/drawingml/2006/main">
            <a:off x="2038350" y="2571750"/>
            <a:ext cx="971550" cy="1133475"/>
          </a:xfrm>
          <a:prstGeom xmlns:a="http://schemas.openxmlformats.org/drawingml/2006/main" prst="rect">
            <a:avLst/>
          </a:prstGeom>
        </p:spPr>
      </p:pic>
      <p:sp>
        <p:nvSpPr>
          <p:cNvPr id="9" name="文字-12-95">
            <a:extLst xmlns:a="http://schemas.openxmlformats.org/drawingml/2006/main">
              <a:ext uri="{FF2B5EF4-FFF2-40B4-BE49-F238E27FC236}">
                <a16:creationId xmlns:a16="http://schemas.microsoft.com/office/drawing/2014/main" id="{6FCBBB60-AECA-4256-B163-B5487932B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29200"/>
            <a:ext cx="27241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供给·通缩·挖矿·上所</a:t>
            </a:r>
          </a:p>
        </p:txBody>
      </p:sp>
      <p:sp>
        <p:nvSpPr>
          <p:cNvPr id="10" name="文字-12-96">
            <a:extLst xmlns:a="http://schemas.openxmlformats.org/drawingml/2006/main">
              <a:ext uri="{FF2B5EF4-FFF2-40B4-BE49-F238E27FC236}">
                <a16:creationId xmlns:a16="http://schemas.microsoft.com/office/drawing/2014/main" id="{2911BC66-B868-489B-8DE3-3B6FF9511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4257675"/>
            <a:ext cx="30480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1" name="文字-12-97">
            <a:extLst xmlns:a="http://schemas.openxmlformats.org/drawingml/2006/main">
              <a:ext uri="{FF2B5EF4-FFF2-40B4-BE49-F238E27FC236}">
                <a16:creationId xmlns:a16="http://schemas.microsoft.com/office/drawing/2014/main" id="{D0A889C3-CAB4-4FB6-BBD5-C12B092E3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762250"/>
            <a:ext cx="8858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文字-12-98">
            <a:extLst xmlns:a="http://schemas.openxmlformats.org/drawingml/2006/main">
              <a:ext uri="{FF2B5EF4-FFF2-40B4-BE49-F238E27FC236}">
                <a16:creationId xmlns:a16="http://schemas.microsoft.com/office/drawing/2014/main" id="{24717437-A0F4-4B9A-A3FD-63B8E8BAF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743325"/>
            <a:ext cx="258127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ORA生态币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a41d112bc54b42"/>
          <a:stretch xmlns:a="http://schemas.openxmlformats.org/drawingml/2006/main"/>
        </p:blipFill>
        <p:spPr>
          <a:xfrm xmlns:a="http://schemas.openxmlformats.org/drawingml/2006/main">
            <a:off x="4933950" y="2571750"/>
            <a:ext cx="990600" cy="1133475"/>
          </a:xfrm>
          <a:prstGeom xmlns:a="http://schemas.openxmlformats.org/drawingml/2006/main" prst="rect">
            <a:avLst/>
          </a:prstGeom>
        </p:spPr>
      </p:pic>
      <p:sp>
        <p:nvSpPr>
          <p:cNvPr id="14" name="文字-12-99">
            <a:extLst xmlns:a="http://schemas.openxmlformats.org/drawingml/2006/main">
              <a:ext uri="{FF2B5EF4-FFF2-40B4-BE49-F238E27FC236}">
                <a16:creationId xmlns:a16="http://schemas.microsoft.com/office/drawing/2014/main" id="{B9B1E153-C5BE-4E3A-84B3-8EED7C80B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5029200"/>
            <a:ext cx="27241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参与·收益·复投·销毁</a:t>
            </a:r>
          </a:p>
        </p:txBody>
      </p:sp>
      <p:sp>
        <p:nvSpPr>
          <p:cNvPr id="15" name="文字-12-100">
            <a:extLst xmlns:a="http://schemas.openxmlformats.org/drawingml/2006/main">
              <a:ext uri="{FF2B5EF4-FFF2-40B4-BE49-F238E27FC236}">
                <a16:creationId xmlns:a16="http://schemas.microsoft.com/office/drawing/2014/main" id="{C0E48079-83CA-4E05-BD10-2EAD1C2BE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257675"/>
            <a:ext cx="30480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6" name="文字-12-101">
            <a:extLst xmlns:a="http://schemas.openxmlformats.org/drawingml/2006/main">
              <a:ext uri="{FF2B5EF4-FFF2-40B4-BE49-F238E27FC236}">
                <a16:creationId xmlns:a16="http://schemas.microsoft.com/office/drawing/2014/main" id="{10A9B7DE-C0BD-43C2-826B-C196BA955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762250"/>
            <a:ext cx="8858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文字-12-102">
            <a:extLst xmlns:a="http://schemas.openxmlformats.org/drawingml/2006/main">
              <a:ext uri="{FF2B5EF4-FFF2-40B4-BE49-F238E27FC236}">
                <a16:creationId xmlns:a16="http://schemas.microsoft.com/office/drawing/2014/main" id="{D03E6177-2FF5-49F6-AD40-A1E1E2702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743325"/>
            <a:ext cx="258127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激励体系</a:t>
            </a:r>
          </a:p>
        </p:txBody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6c4f8b6c5243ee"/>
          <a:stretch xmlns:a="http://schemas.openxmlformats.org/drawingml/2006/main"/>
        </p:blipFill>
        <p:spPr>
          <a:xfrm xmlns:a="http://schemas.openxmlformats.org/drawingml/2006/main">
            <a:off x="7743825" y="2599036"/>
            <a:ext cx="1104900" cy="1078902"/>
          </a:xfrm>
          <a:prstGeom xmlns:a="http://schemas.openxmlformats.org/drawingml/2006/main" prst="rect">
            <a:avLst/>
          </a:prstGeom>
        </p:spPr>
      </p:pic>
      <p:sp>
        <p:nvSpPr>
          <p:cNvPr id="19" name="文字-12-103">
            <a:extLst xmlns:a="http://schemas.openxmlformats.org/drawingml/2006/main">
              <a:ext uri="{FF2B5EF4-FFF2-40B4-BE49-F238E27FC236}">
                <a16:creationId xmlns:a16="http://schemas.microsoft.com/office/drawing/2014/main" id="{8B86F91D-0FCA-4279-9349-F04829FD7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029200"/>
            <a:ext cx="27241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收益档位·动态代际·V1-V7</a:t>
            </a:r>
          </a:p>
        </p:txBody>
      </p:sp>
      <p:sp>
        <p:nvSpPr>
          <p:cNvPr id="20" name="文字-12-104">
            <a:extLst xmlns:a="http://schemas.openxmlformats.org/drawingml/2006/main">
              <a:ext uri="{FF2B5EF4-FFF2-40B4-BE49-F238E27FC236}">
                <a16:creationId xmlns:a16="http://schemas.microsoft.com/office/drawing/2014/main" id="{A2BF1A9B-5E01-4618-8384-55F1075BA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257675"/>
            <a:ext cx="30480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21" name="文字-12-105">
            <a:extLst xmlns:a="http://schemas.openxmlformats.org/drawingml/2006/main">
              <a:ext uri="{FF2B5EF4-FFF2-40B4-BE49-F238E27FC236}">
                <a16:creationId xmlns:a16="http://schemas.microsoft.com/office/drawing/2014/main" id="{8B3ED3F3-0D4C-4A40-8EBB-C8AC7E4F7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2762250"/>
            <a:ext cx="8858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文字-12-106">
            <a:extLst xmlns:a="http://schemas.openxmlformats.org/drawingml/2006/main">
              <a:ext uri="{FF2B5EF4-FFF2-40B4-BE49-F238E27FC236}">
                <a16:creationId xmlns:a16="http://schemas.microsoft.com/office/drawing/2014/main" id="{5958940B-43F4-4E1B-8CF0-40F03D60D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3743325"/>
            <a:ext cx="258127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四阶段释放</a:t>
            </a:r>
          </a:p>
        </p:txBody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aadea2cd3644ed"/>
          <a:stretch xmlns:a="http://schemas.openxmlformats.org/drawingml/2006/main"/>
        </p:blipFill>
        <p:spPr>
          <a:xfrm xmlns:a="http://schemas.openxmlformats.org/drawingml/2006/main">
            <a:off x="10625611" y="2571750"/>
            <a:ext cx="999177" cy="1133475"/>
          </a:xfrm>
          <a:prstGeom xmlns:a="http://schemas.openxmlformats.org/drawingml/2006/main" prst="rect">
            <a:avLst/>
          </a:prstGeom>
        </p:spPr>
      </p:pic>
      <p:sp>
        <p:nvSpPr>
          <p:cNvPr id="24" name="文字-12-107">
            <a:extLst xmlns:a="http://schemas.openxmlformats.org/drawingml/2006/main">
              <a:ext uri="{FF2B5EF4-FFF2-40B4-BE49-F238E27FC236}">
                <a16:creationId xmlns:a16="http://schemas.microsoft.com/office/drawing/2014/main" id="{0E6E97DB-7614-46BD-856E-BE1F4C18A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5029200"/>
            <a:ext cx="27241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免费送·ORA卡牌兑换·</a:t>
            </a:r>
          </a:p>
          <a:p xmlns:a="http://schemas.openxmlformats.org/drawingml/2006/main">
            <a:pPr algn="l">
              <a:defRPr sz="142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Sweet挖矿·Sweet卡牌兑换</a:t>
            </a:r>
          </a:p>
        </p:txBody>
      </p:sp>
    </p:spTree>
    <p:extLst>
      <p:ext uri="{BB962C8B-B14F-4D97-AF65-F5344CB8AC3E}">
        <p14:creationId xmlns:p14="http://schemas.microsoft.com/office/powerpoint/2010/main" val="28182730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9b924972b84206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13-108">
            <a:extLst xmlns:a="http://schemas.openxmlformats.org/drawingml/2006/main">
              <a:ext uri="{FF2B5EF4-FFF2-40B4-BE49-F238E27FC236}">
                <a16:creationId xmlns:a16="http://schemas.microsoft.com/office/drawing/2014/main" id="{02A1180F-331D-4741-B0D7-780380B62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7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07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Sweet通缩路径连接供给、挖矿与上所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7467a119a84ea8"/>
          <a:stretch xmlns:a="http://schemas.openxmlformats.org/drawingml/2006/main"/>
        </p:blipFill>
        <p:spPr>
          <a:xfrm xmlns:a="http://schemas.openxmlformats.org/drawingml/2006/main">
            <a:off x="2266950" y="1533525"/>
            <a:ext cx="4305300" cy="95250"/>
          </a:xfrm>
          <a:prstGeom xmlns:a="http://schemas.openxmlformats.org/drawingml/2006/main" prst="rect">
            <a:avLst/>
          </a:prstGeom>
        </p:spPr>
      </p:pic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6d5995fecd41c8"/>
          <a:stretch xmlns:a="http://schemas.openxmlformats.org/drawingml/2006/main"/>
        </p:blipFill>
        <p:spPr>
          <a:xfrm xmlns:a="http://schemas.openxmlformats.org/drawingml/2006/main">
            <a:off x="565377" y="1666875"/>
            <a:ext cx="783771" cy="914400"/>
          </a:xfrm>
          <a:prstGeom xmlns:a="http://schemas.openxmlformats.org/drawingml/2006/main" prst="rect">
            <a:avLst/>
          </a:prstGeom>
        </p:spPr>
      </p:pic>
      <p:sp>
        <p:nvSpPr>
          <p:cNvPr id="5" name="文字-13-109">
            <a:extLst xmlns:a="http://schemas.openxmlformats.org/drawingml/2006/main">
              <a:ext uri="{FF2B5EF4-FFF2-40B4-BE49-F238E27FC236}">
                <a16:creationId xmlns:a16="http://schemas.microsoft.com/office/drawing/2014/main" id="{A1A0D12E-1A00-47E4-9639-7E4762F43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" y="1762125"/>
            <a:ext cx="2209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Sweet（平台币）</a:t>
            </a:r>
          </a:p>
        </p:txBody>
      </p:sp>
      <p:sp>
        <p:nvSpPr>
          <p:cNvPr id="6" name="文字-13-110">
            <a:extLst xmlns:a="http://schemas.openxmlformats.org/drawingml/2006/main">
              <a:ext uri="{FF2B5EF4-FFF2-40B4-BE49-F238E27FC236}">
                <a16:creationId xmlns:a16="http://schemas.microsoft.com/office/drawing/2014/main" id="{C333F2DA-51CB-426C-83C4-26601257F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" y="2181225"/>
            <a:ext cx="22193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总发行：2.1亿</a:t>
            </a:r>
          </a:p>
        </p:txBody>
      </p:sp>
      <p:sp>
        <p:nvSpPr>
          <p:cNvPr id="7" name="文字-13-111">
            <a:extLst xmlns:a="http://schemas.openxmlformats.org/drawingml/2006/main">
              <a:ext uri="{FF2B5EF4-FFF2-40B4-BE49-F238E27FC236}">
                <a16:creationId xmlns:a16="http://schemas.microsoft.com/office/drawing/2014/main" id="{C2149D1A-2878-4D5A-BFF3-A717FFC95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52625"/>
            <a:ext cx="235267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DFA963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DFA963"/>
                </a:solidFill>
                <a:latin typeface="PingFang SC"/>
                <a:ea typeface="PingFang SC"/>
                <a:cs typeface="PingFang SC"/>
              </a:rPr>
              <a:t>100万：级别/贡献社区</a:t>
            </a:r>
          </a:p>
        </p:txBody>
      </p:sp>
      <p:sp>
        <p:nvSpPr>
          <p:cNvPr id="8" name="文字-13-112">
            <a:extLst xmlns:a="http://schemas.openxmlformats.org/drawingml/2006/main">
              <a:ext uri="{FF2B5EF4-FFF2-40B4-BE49-F238E27FC236}">
                <a16:creationId xmlns:a16="http://schemas.microsoft.com/office/drawing/2014/main" id="{B43B614B-887C-406F-B9D3-D9401C850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952625"/>
            <a:ext cx="235267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DFA963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DFA963"/>
                </a:solidFill>
                <a:latin typeface="PingFang SC"/>
                <a:ea typeface="PingFang SC"/>
                <a:cs typeface="PingFang SC"/>
              </a:rPr>
              <a:t>400万：卡牌</a:t>
            </a:r>
          </a:p>
        </p:txBody>
      </p:sp>
      <p:sp>
        <p:nvSpPr>
          <p:cNvPr id="9" name="文字-13-113">
            <a:extLst xmlns:a="http://schemas.openxmlformats.org/drawingml/2006/main">
              <a:ext uri="{FF2B5EF4-FFF2-40B4-BE49-F238E27FC236}">
                <a16:creationId xmlns:a16="http://schemas.microsoft.com/office/drawing/2014/main" id="{96AE221D-F51D-4644-8FF3-21A943373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1952625"/>
            <a:ext cx="235267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DFA963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DFA963"/>
                </a:solidFill>
                <a:latin typeface="PingFang SC"/>
                <a:ea typeface="PingFang SC"/>
                <a:cs typeface="PingFang SC"/>
              </a:rPr>
              <a:t>500万：上所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C33B95-B337-41E7-B937-57622C197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71775"/>
            <a:ext cx="108489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11" name="文字-13-114">
            <a:extLst xmlns:a="http://schemas.openxmlformats.org/drawingml/2006/main">
              <a:ext uri="{FF2B5EF4-FFF2-40B4-BE49-F238E27FC236}">
                <a16:creationId xmlns:a16="http://schemas.microsoft.com/office/drawing/2014/main" id="{05786085-FBB5-4FB8-984A-ED2337899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3086100"/>
            <a:ext cx="7810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2" name="文字-13-115">
            <a:extLst xmlns:a="http://schemas.openxmlformats.org/drawingml/2006/main">
              <a:ext uri="{FF2B5EF4-FFF2-40B4-BE49-F238E27FC236}">
                <a16:creationId xmlns:a16="http://schemas.microsoft.com/office/drawing/2014/main" id="{56F19DA7-B94E-4E22-A042-904901A18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7325" y="3133725"/>
            <a:ext cx="2590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初始</a:t>
            </a:r>
          </a:p>
        </p:txBody>
      </p:sp>
      <p:graphicFrame>
        <p:nvGraphicFramePr>
          <p:cNvPr id="32" name=""/>
          <p:cNvGraphicFramePr/>
          <p:nvPr/>
        </p:nvGraphicFramePr>
        <p:xfrm>
          <a:off xmlns:a="http://schemas.openxmlformats.org/drawingml/2006/main" x="581025" y="4019550"/>
          <a:ext xmlns:a="http://schemas.openxmlformats.org/drawingml/2006/main" cx="3371850" cy="202882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942975"/>
                <a:gridCol w="2428875"/>
              </a:tblGrid>
              <a:tr h="67627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650" b="1">
                          <a:solidFill>
                            <a:srgbClr val="DFA963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U量：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2100" b="1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2000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</a:tr>
              <a:tr h="67627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650" b="0">
                          <a:solidFill>
                            <a:srgbClr val="DFA963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币量：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2100" b="1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2亿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</a:tr>
              <a:tr h="67627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650" b="0">
                          <a:solidFill>
                            <a:srgbClr val="DFA963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币价：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500" b="1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0.00001U/枚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</a:tr>
            </a:tbl>
          </a:graphicData>
        </a:graphic>
      </p:graphicFrame>
      <p:sp>
        <p:nvSpPr>
          <p:cNvPr id="14" name="文字-13-116">
            <a:extLst xmlns:a="http://schemas.openxmlformats.org/drawingml/2006/main">
              <a:ext uri="{FF2B5EF4-FFF2-40B4-BE49-F238E27FC236}">
                <a16:creationId xmlns:a16="http://schemas.microsoft.com/office/drawing/2014/main" id="{61966E63-D3A1-4289-B998-324C1D97E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3086100"/>
            <a:ext cx="7810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文字-13-117">
            <a:extLst xmlns:a="http://schemas.openxmlformats.org/drawingml/2006/main">
              <a:ext uri="{FF2B5EF4-FFF2-40B4-BE49-F238E27FC236}">
                <a16:creationId xmlns:a16="http://schemas.microsoft.com/office/drawing/2014/main" id="{74ED4C4F-2137-4115-8200-0C774533A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3133725"/>
            <a:ext cx="2590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通缩1% 开启 Sweet 挖矿</a:t>
            </a:r>
          </a:p>
        </p:txBody>
      </p:sp>
      <p:graphicFrame>
        <p:nvGraphicFramePr>
          <p:cNvPr id="35" name=""/>
          <p:cNvGraphicFramePr/>
          <p:nvPr/>
        </p:nvGraphicFramePr>
        <p:xfrm>
          <a:off xmlns:a="http://schemas.openxmlformats.org/drawingml/2006/main" x="4410075" y="4019550"/>
          <a:ext xmlns:a="http://schemas.openxmlformats.org/drawingml/2006/main" cx="3371850" cy="202882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942975"/>
                <a:gridCol w="2428875"/>
              </a:tblGrid>
              <a:tr h="67627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650" b="1">
                          <a:solidFill>
                            <a:srgbClr val="DFA963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U量：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2100" b="1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20万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</a:tr>
              <a:tr h="67627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650" b="0">
                          <a:solidFill>
                            <a:srgbClr val="DFA963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币量：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2100" b="1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200万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</a:tr>
              <a:tr h="67627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650" b="0">
                          <a:solidFill>
                            <a:srgbClr val="DFA963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币价：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500" b="1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0.1U/枚（万倍）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</a:tr>
            </a:tbl>
          </a:graphicData>
        </a:graphic>
      </p:graphicFrame>
      <p:sp>
        <p:nvSpPr>
          <p:cNvPr id="17" name="文字-13-118">
            <a:extLst xmlns:a="http://schemas.openxmlformats.org/drawingml/2006/main">
              <a:ext uri="{FF2B5EF4-FFF2-40B4-BE49-F238E27FC236}">
                <a16:creationId xmlns:a16="http://schemas.microsoft.com/office/drawing/2014/main" id="{2732FCE2-9693-4EAF-8D53-B8A5BA311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086100"/>
            <a:ext cx="7810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文字-13-119">
            <a:extLst xmlns:a="http://schemas.openxmlformats.org/drawingml/2006/main">
              <a:ext uri="{FF2B5EF4-FFF2-40B4-BE49-F238E27FC236}">
                <a16:creationId xmlns:a16="http://schemas.microsoft.com/office/drawing/2014/main" id="{0254178B-4D4D-4193-9702-24002083C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15425" y="3133725"/>
            <a:ext cx="2590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上所</a:t>
            </a:r>
          </a:p>
        </p:txBody>
      </p:sp>
      <p:graphicFrame>
        <p:nvGraphicFramePr>
          <p:cNvPr id="38" name=""/>
          <p:cNvGraphicFramePr/>
          <p:nvPr/>
        </p:nvGraphicFramePr>
        <p:xfrm>
          <a:off xmlns:a="http://schemas.openxmlformats.org/drawingml/2006/main" x="8239125" y="4019550"/>
          <a:ext xmlns:a="http://schemas.openxmlformats.org/drawingml/2006/main" cx="3371850" cy="202882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942975"/>
                <a:gridCol w="2428875"/>
              </a:tblGrid>
              <a:tr h="67627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650" b="1">
                          <a:solidFill>
                            <a:srgbClr val="DFA963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U量：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2100" b="1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200万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</a:tr>
              <a:tr h="67627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650" b="0">
                          <a:solidFill>
                            <a:srgbClr val="DFA963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币量：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2100" b="1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20万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</a:tr>
              <a:tr h="67627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650" b="0">
                          <a:solidFill>
                            <a:srgbClr val="DFA963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币价：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500" b="1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10U/枚（百万倍）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06415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746d6e1cf944a9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14-120">
            <a:extLst xmlns:a="http://schemas.openxmlformats.org/drawingml/2006/main">
              <a:ext uri="{FF2B5EF4-FFF2-40B4-BE49-F238E27FC236}">
                <a16:creationId xmlns:a16="http://schemas.microsoft.com/office/drawing/2014/main" id="{BD25DD58-26DF-4DCC-940C-57DA072FF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ORA参与规则、收益档位与动态收益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b82c26ade640a5"/>
          <a:stretch xmlns:a="http://schemas.openxmlformats.org/drawingml/2006/main"/>
        </p:blipFill>
        <p:spPr>
          <a:xfrm xmlns:a="http://schemas.openxmlformats.org/drawingml/2006/main">
            <a:off x="2266950" y="1533525"/>
            <a:ext cx="4305300" cy="95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9CD4BA-B2EA-46C0-8C53-137A37F16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47850"/>
            <a:ext cx="5495925" cy="819150"/>
          </a:xfrm>
          <a:prstGeom xmlns:a="http://schemas.openxmlformats.org/drawingml/2006/main" prst="roundRect">
            <a:avLst>
              <a:gd name="adj" fmla="val 9302"/>
            </a:avLst>
          </a:prstGeom>
          <a:gradFill xmlns:a="http://schemas.openxmlformats.org/drawingml/2006/main">
            <a:gsLst>
              <a:gs pos="0">
                <a:srgbClr val="191C20"/>
              </a:gs>
              <a:gs pos="100000">
                <a:srgbClr val="101214"/>
              </a:gs>
            </a:gsLst>
            <a:lin ang="5400000"/>
          </a:gradFill>
          <a:ln xmlns:a="http://schemas.openxmlformats.org/drawingml/2006/main" w="8573">
            <a:solidFill>
              <a:srgbClr val="71502A"/>
            </a:solidFill>
          </a:ln>
        </p:spPr>
      </p:sp>
      <p:sp>
        <p:nvSpPr>
          <p:cNvPr id="5" name="文字-14-121">
            <a:extLst xmlns:a="http://schemas.openxmlformats.org/drawingml/2006/main">
              <a:ext uri="{FF2B5EF4-FFF2-40B4-BE49-F238E27FC236}">
                <a16:creationId xmlns:a16="http://schemas.microsoft.com/office/drawing/2014/main" id="{EB8881A8-F203-4778-8F71-88ABAE904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" y="2066925"/>
            <a:ext cx="23526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ORA（生态币）</a:t>
            </a:r>
          </a:p>
        </p:txBody>
      </p:sp>
      <p:sp>
        <p:nvSpPr>
          <p:cNvPr id="6" name="文字-14-122">
            <a:extLst xmlns:a="http://schemas.openxmlformats.org/drawingml/2006/main">
              <a:ext uri="{FF2B5EF4-FFF2-40B4-BE49-F238E27FC236}">
                <a16:creationId xmlns:a16="http://schemas.microsoft.com/office/drawing/2014/main" id="{DCE0DE88-DC6A-468E-82CE-9A0560297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210502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80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｜ 总发行：21 亿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eb0212b42c40a1"/>
          <a:stretch xmlns:a="http://schemas.openxmlformats.org/drawingml/2006/main"/>
        </p:blipFill>
        <p:spPr>
          <a:xfrm xmlns:a="http://schemas.openxmlformats.org/drawingml/2006/main">
            <a:off x="5286375" y="1778611"/>
            <a:ext cx="762000" cy="871904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9BDF68-1EE4-451C-B2D5-CDA332A8D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429000"/>
            <a:ext cx="5314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1502A"/>
          </a:solidFill>
          <a:ln xmlns:a="http://schemas.openxmlformats.org/drawingml/2006/main" w="0">
            <a:noFill/>
          </a:ln>
        </p:spPr>
      </p:sp>
      <p:sp>
        <p:nvSpPr>
          <p:cNvPr id="9" name="文字-14-123">
            <a:extLst xmlns:a="http://schemas.openxmlformats.org/drawingml/2006/main">
              <a:ext uri="{FF2B5EF4-FFF2-40B4-BE49-F238E27FC236}">
                <a16:creationId xmlns:a16="http://schemas.microsoft.com/office/drawing/2014/main" id="{1DCF6076-00E0-4F15-B0F2-FDECDC61E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" y="2914650"/>
            <a:ext cx="10858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门槛：</a:t>
            </a:r>
          </a:p>
        </p:txBody>
      </p:sp>
      <p:sp>
        <p:nvSpPr>
          <p:cNvPr id="10" name="文字-14-124">
            <a:extLst xmlns:a="http://schemas.openxmlformats.org/drawingml/2006/main">
              <a:ext uri="{FF2B5EF4-FFF2-40B4-BE49-F238E27FC236}">
                <a16:creationId xmlns:a16="http://schemas.microsoft.com/office/drawing/2014/main" id="{767E0B53-2E1A-4663-92CB-7AB340034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2914650"/>
            <a:ext cx="410527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6F0E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F6F0E8"/>
                </a:solidFill>
                <a:latin typeface="Arial"/>
                <a:ea typeface="Arial"/>
                <a:cs typeface="Arial"/>
              </a:rPr>
              <a:t>100U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F30CD1-D024-4372-A8AC-3F5A78404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314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1502A"/>
          </a:solidFill>
          <a:ln xmlns:a="http://schemas.openxmlformats.org/drawingml/2006/main" w="0">
            <a:noFill/>
          </a:ln>
        </p:spPr>
      </p:sp>
      <p:sp>
        <p:nvSpPr>
          <p:cNvPr id="12" name="文字-14-125">
            <a:extLst xmlns:a="http://schemas.openxmlformats.org/drawingml/2006/main">
              <a:ext uri="{FF2B5EF4-FFF2-40B4-BE49-F238E27FC236}">
                <a16:creationId xmlns:a16="http://schemas.microsoft.com/office/drawing/2014/main" id="{8086A8F4-2EE4-4589-A6A4-CFB000646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" y="3590925"/>
            <a:ext cx="10858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方式：</a:t>
            </a:r>
          </a:p>
        </p:txBody>
      </p:sp>
      <p:sp>
        <p:nvSpPr>
          <p:cNvPr id="13" name="文字-14-126">
            <a:extLst xmlns:a="http://schemas.openxmlformats.org/drawingml/2006/main">
              <a:ext uri="{FF2B5EF4-FFF2-40B4-BE49-F238E27FC236}">
                <a16:creationId xmlns:a16="http://schemas.microsoft.com/office/drawing/2014/main" id="{BD6B42E9-2A1A-493E-953F-540CC02DC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3590925"/>
            <a:ext cx="410527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6F0E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6F0E8"/>
                </a:solidFill>
                <a:latin typeface="Arial"/>
                <a:ea typeface="Arial"/>
                <a:cs typeface="Arial"/>
              </a:rPr>
              <a:t>100% BNB / 50% BNB + 50% ORA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91CA9E-0E31-41EB-B499-C2F708178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781550"/>
            <a:ext cx="5314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1502A"/>
          </a:solidFill>
          <a:ln xmlns:a="http://schemas.openxmlformats.org/drawingml/2006/main" w="0">
            <a:noFill/>
          </a:ln>
        </p:spPr>
      </p:sp>
      <p:sp>
        <p:nvSpPr>
          <p:cNvPr id="15" name="文字-14-127">
            <a:extLst xmlns:a="http://schemas.openxmlformats.org/drawingml/2006/main">
              <a:ext uri="{FF2B5EF4-FFF2-40B4-BE49-F238E27FC236}">
                <a16:creationId xmlns:a16="http://schemas.microsoft.com/office/drawing/2014/main" id="{C0B08942-1BE2-4E2B-A12D-A5DF273BD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" y="4267200"/>
            <a:ext cx="10858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倍数：</a:t>
            </a:r>
          </a:p>
        </p:txBody>
      </p:sp>
      <p:sp>
        <p:nvSpPr>
          <p:cNvPr id="16" name="文字-14-128">
            <a:extLst xmlns:a="http://schemas.openxmlformats.org/drawingml/2006/main">
              <a:ext uri="{FF2B5EF4-FFF2-40B4-BE49-F238E27FC236}">
                <a16:creationId xmlns:a16="http://schemas.microsoft.com/office/drawing/2014/main" id="{4C41A6C4-5888-4CA6-94B2-D5935BD53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267200"/>
            <a:ext cx="410527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3 倍出局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7CD894A-1E68-42A6-8507-C27C1F534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57825"/>
            <a:ext cx="5314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1502A"/>
          </a:solidFill>
          <a:ln xmlns:a="http://schemas.openxmlformats.org/drawingml/2006/main" w="0">
            <a:noFill/>
          </a:ln>
        </p:spPr>
      </p:sp>
      <p:sp>
        <p:nvSpPr>
          <p:cNvPr id="18" name="文字-14-129">
            <a:extLst xmlns:a="http://schemas.openxmlformats.org/drawingml/2006/main">
              <a:ext uri="{FF2B5EF4-FFF2-40B4-BE49-F238E27FC236}">
                <a16:creationId xmlns:a16="http://schemas.microsoft.com/office/drawing/2014/main" id="{20FE1E71-B4CB-4486-9229-4AA1D40D6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" y="4943475"/>
            <a:ext cx="10858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收益：</a:t>
            </a:r>
          </a:p>
        </p:txBody>
      </p:sp>
      <p:sp>
        <p:nvSpPr>
          <p:cNvPr id="19" name="文字-14-130">
            <a:extLst xmlns:a="http://schemas.openxmlformats.org/drawingml/2006/main">
              <a:ext uri="{FF2B5EF4-FFF2-40B4-BE49-F238E27FC236}">
                <a16:creationId xmlns:a16="http://schemas.microsoft.com/office/drawing/2014/main" id="{417E5528-BEE0-4306-B846-B48CADE45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943475"/>
            <a:ext cx="410527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1.5% / 天</a:t>
            </a:r>
          </a:p>
        </p:txBody>
      </p:sp>
      <p:sp>
        <p:nvSpPr>
          <p:cNvPr id="20" name="文字-14-131">
            <a:extLst xmlns:a="http://schemas.openxmlformats.org/drawingml/2006/main">
              <a:ext uri="{FF2B5EF4-FFF2-40B4-BE49-F238E27FC236}">
                <a16:creationId xmlns:a16="http://schemas.microsoft.com/office/drawing/2014/main" id="{3BBFF421-5AD6-4A9C-9ED3-84CECCDC2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5762625"/>
            <a:ext cx="510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回本后需复投一次</a:t>
            </a:r>
          </a:p>
        </p:txBody>
      </p:sp>
      <p:sp>
        <p:nvSpPr>
          <p:cNvPr id="21" name="文字-14-132">
            <a:extLst xmlns:a="http://schemas.openxmlformats.org/drawingml/2006/main">
              <a:ext uri="{FF2B5EF4-FFF2-40B4-BE49-F238E27FC236}">
                <a16:creationId xmlns:a16="http://schemas.microsoft.com/office/drawing/2014/main" id="{B2CD71C5-F386-4198-8762-DB7F38343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6172200"/>
            <a:ext cx="5219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复投后将保持 1.5% / 天；若不复投，收益将自动滑至下一档</a:t>
            </a:r>
          </a:p>
        </p:txBody>
      </p:sp>
      <p:graphicFrame>
        <p:nvGraphicFramePr>
          <p:cNvPr id="46" name=""/>
          <p:cNvGraphicFramePr/>
          <p:nvPr/>
        </p:nvGraphicFramePr>
        <p:xfrm>
          <a:off xmlns:a="http://schemas.openxmlformats.org/drawingml/2006/main" x="6429375" y="1876425"/>
          <a:ext xmlns:a="http://schemas.openxmlformats.org/drawingml/2006/main" cx="5133975" cy="2190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571750"/>
                <a:gridCol w="2562225"/>
              </a:tblGrid>
              <a:tr h="547688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1">
                          <a:solidFill>
                            <a:srgbClr val="F5820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收益率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1">
                          <a:solidFill>
                            <a:srgbClr val="F5820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倍数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</a:tr>
              <a:tr h="547688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1.5%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1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</a:tr>
              <a:tr h="547688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1%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2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</a:tr>
              <a:tr h="547688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0.5%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3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</a:tr>
            </a:tbl>
          </a:graphicData>
        </a:graphic>
      </p:graphicFrame>
      <p:sp>
        <p:nvSpPr>
          <p:cNvPr id="23" name="文字-14-133">
            <a:extLst xmlns:a="http://schemas.openxmlformats.org/drawingml/2006/main">
              <a:ext uri="{FF2B5EF4-FFF2-40B4-BE49-F238E27FC236}">
                <a16:creationId xmlns:a16="http://schemas.microsoft.com/office/drawing/2014/main" id="{389CC39C-B8C9-4F12-9129-A3E7440D3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30530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动态收益</a:t>
            </a:r>
          </a:p>
        </p:txBody>
      </p:sp>
      <p:graphicFrame>
        <p:nvGraphicFramePr>
          <p:cNvPr id="48" name=""/>
          <p:cNvGraphicFramePr/>
          <p:nvPr/>
        </p:nvGraphicFramePr>
        <p:xfrm>
          <a:off xmlns:a="http://schemas.openxmlformats.org/drawingml/2006/main" x="6429375" y="4695825"/>
          <a:ext xmlns:a="http://schemas.openxmlformats.org/drawingml/2006/main" cx="5133975" cy="1809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810000"/>
                <a:gridCol w="1323975"/>
              </a:tblGrid>
              <a:tr h="361950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575" b="1">
                          <a:solidFill>
                            <a:srgbClr val="F5820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1 个：1 代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575" b="1">
                          <a:solidFill>
                            <a:srgbClr val="F5820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10%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</a:tr>
              <a:tr h="361950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5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2 个：2 代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5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8%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</a:tr>
              <a:tr h="361950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5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3 个：3 代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5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6%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</a:tr>
              <a:tr h="361950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5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4 个：4 代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5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5%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</a:tr>
              <a:tr h="361950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5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5 个：5 代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5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5%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8242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dd89f017a44c46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15-134">
            <a:extLst xmlns:a="http://schemas.openxmlformats.org/drawingml/2006/main">
              <a:ext uri="{FF2B5EF4-FFF2-40B4-BE49-F238E27FC236}">
                <a16:creationId xmlns:a16="http://schemas.microsoft.com/office/drawing/2014/main" id="{EBEAE4B0-1361-4D2E-907A-0EAA53105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V1-V7等级社区贡献映射为收益比例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26ecc99c134ffe"/>
          <a:stretch xmlns:a="http://schemas.openxmlformats.org/drawingml/2006/main"/>
        </p:blipFill>
        <p:spPr>
          <a:xfrm xmlns:a="http://schemas.openxmlformats.org/drawingml/2006/main">
            <a:off x="2266950" y="1533525"/>
            <a:ext cx="4305300" cy="95250"/>
          </a:xfrm>
          <a:prstGeom xmlns:a="http://schemas.openxmlformats.org/drawingml/2006/main" prst="rect">
            <a:avLst/>
          </a:prstGeom>
        </p:spPr>
      </p:pic>
      <p:graphicFrame>
        <p:nvGraphicFramePr>
          <p:cNvPr id="21" name=""/>
          <p:cNvGraphicFramePr/>
          <p:nvPr/>
        </p:nvGraphicFramePr>
        <p:xfrm>
          <a:off xmlns:a="http://schemas.openxmlformats.org/drawingml/2006/main" x="590550" y="2295525"/>
          <a:ext xmlns:a="http://schemas.openxmlformats.org/drawingml/2006/main" cx="4972050" cy="39814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38275"/>
                <a:gridCol w="1790700"/>
                <a:gridCol w="1743075"/>
              </a:tblGrid>
              <a:tr h="497681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1">
                          <a:solidFill>
                            <a:srgbClr val="F5820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级别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1">
                          <a:solidFill>
                            <a:srgbClr val="F5820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小区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1">
                          <a:solidFill>
                            <a:srgbClr val="F5820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比例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</a:tr>
              <a:tr h="497681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V1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1W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10%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</a:tr>
              <a:tr h="497681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V2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5W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20%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</a:tr>
              <a:tr h="497681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1">
                          <a:solidFill>
                            <a:srgbClr val="F5820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V3</a:t>
                      </a:r>
                    </a:p>
                  </a:txBody>
                  <a:tcPr marL="95250" marR="95250" marT="19050" marB="19050" anchor="ctr">
                    <a:solidFill>
                      <a:srgbClr val="2A2015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1">
                          <a:solidFill>
                            <a:srgbClr val="F5820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20W</a:t>
                      </a:r>
                    </a:p>
                  </a:txBody>
                  <a:tcPr marL="95250" marR="95250" marT="19050" marB="19050" anchor="ctr">
                    <a:solidFill>
                      <a:srgbClr val="2A2015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1">
                          <a:solidFill>
                            <a:srgbClr val="F5820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30%</a:t>
                      </a:r>
                    </a:p>
                  </a:txBody>
                  <a:tcPr marL="95250" marR="95250" marT="19050" marB="19050" anchor="ctr">
                    <a:solidFill>
                      <a:srgbClr val="2A2015"/>
                    </a:solidFill>
                  </a:tcPr>
                </a:tc>
              </a:tr>
              <a:tr h="497681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V4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50W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40%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</a:tr>
              <a:tr h="497681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V5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100W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50%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</a:tr>
              <a:tr h="497681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V6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200W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60%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</a:tr>
              <a:tr h="497681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V7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500W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950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70%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</a:tr>
            </a:tbl>
          </a:graphicData>
        </a:graphic>
      </p:graphicFrame>
      <p:sp>
        <p:nvSpPr>
          <p:cNvPr id="5" name="文字-15-135">
            <a:extLst xmlns:a="http://schemas.openxmlformats.org/drawingml/2006/main">
              <a:ext uri="{FF2B5EF4-FFF2-40B4-BE49-F238E27FC236}">
                <a16:creationId xmlns:a16="http://schemas.microsoft.com/office/drawing/2014/main" id="{1C67E320-4C6B-41CF-8800-B8244E2C3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276475"/>
            <a:ext cx="54006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DFA963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>
                <a:solidFill>
                  <a:srgbClr val="DFA963"/>
                </a:solidFill>
                <a:latin typeface="PingFang SC"/>
                <a:ea typeface="PingFang SC"/>
                <a:cs typeface="PingFang SC"/>
              </a:rPr>
              <a:t>举例：V3 级别，10000U 的账号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2158B3-463A-4EE5-8477-55E4CF464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67050"/>
            <a:ext cx="2581275" cy="1352550"/>
          </a:xfrm>
          <a:prstGeom xmlns:a="http://schemas.openxmlformats.org/drawingml/2006/main" prst="roundRect">
            <a:avLst>
              <a:gd name="adj" fmla="val 5634"/>
            </a:avLst>
          </a:prstGeom>
          <a:gradFill xmlns:a="http://schemas.openxmlformats.org/drawingml/2006/main">
            <a:gsLst>
              <a:gs pos="0">
                <a:srgbClr val="191C20"/>
              </a:gs>
              <a:gs pos="100000">
                <a:srgbClr val="101214"/>
              </a:gs>
            </a:gsLst>
            <a:lin ang="5400000"/>
          </a:gradFill>
          <a:ln xmlns:a="http://schemas.openxmlformats.org/drawingml/2006/main" w="8573">
            <a:solidFill>
              <a:srgbClr val="71502A"/>
            </a:solidFill>
          </a:ln>
        </p:spPr>
      </p:sp>
      <p:sp>
        <p:nvSpPr>
          <p:cNvPr id="7" name="文字-15-136">
            <a:extLst xmlns:a="http://schemas.openxmlformats.org/drawingml/2006/main">
              <a:ext uri="{FF2B5EF4-FFF2-40B4-BE49-F238E27FC236}">
                <a16:creationId xmlns:a16="http://schemas.microsoft.com/office/drawing/2014/main" id="{0E3E61A5-FA31-406E-A2A9-658259031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286125"/>
            <a:ext cx="2228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1000U x3倍=</a:t>
            </a:r>
          </a:p>
        </p:txBody>
      </p:sp>
      <p:sp>
        <p:nvSpPr>
          <p:cNvPr id="8" name="文字-15-137">
            <a:extLst xmlns:a="http://schemas.openxmlformats.org/drawingml/2006/main">
              <a:ext uri="{FF2B5EF4-FFF2-40B4-BE49-F238E27FC236}">
                <a16:creationId xmlns:a16="http://schemas.microsoft.com/office/drawing/2014/main" id="{EBFB7EFF-E7A6-44EF-8059-0B376238E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81425"/>
            <a:ext cx="23431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3000U /天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01DBF4-BA6A-4E77-8825-E43462FBA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067050"/>
            <a:ext cx="2581275" cy="1352550"/>
          </a:xfrm>
          <a:prstGeom xmlns:a="http://schemas.openxmlformats.org/drawingml/2006/main" prst="roundRect">
            <a:avLst>
              <a:gd name="adj" fmla="val 5634"/>
            </a:avLst>
          </a:prstGeom>
          <a:gradFill xmlns:a="http://schemas.openxmlformats.org/drawingml/2006/main">
            <a:gsLst>
              <a:gs pos="0">
                <a:srgbClr val="191C20"/>
              </a:gs>
              <a:gs pos="100000">
                <a:srgbClr val="101214"/>
              </a:gs>
            </a:gsLst>
            <a:lin ang="5400000"/>
          </a:gradFill>
          <a:ln xmlns:a="http://schemas.openxmlformats.org/drawingml/2006/main" w="8573">
            <a:solidFill>
              <a:srgbClr val="71502A"/>
            </a:solidFill>
          </a:ln>
        </p:spPr>
      </p:sp>
      <p:sp>
        <p:nvSpPr>
          <p:cNvPr id="10" name="文字-15-138">
            <a:extLst xmlns:a="http://schemas.openxmlformats.org/drawingml/2006/main">
              <a:ext uri="{FF2B5EF4-FFF2-40B4-BE49-F238E27FC236}">
                <a16:creationId xmlns:a16="http://schemas.microsoft.com/office/drawing/2014/main" id="{BFEDB414-56BF-46D7-B08A-5A7782ACD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286125"/>
            <a:ext cx="2228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2000×30天=</a:t>
            </a:r>
          </a:p>
        </p:txBody>
      </p:sp>
      <p:sp>
        <p:nvSpPr>
          <p:cNvPr id="11" name="文字-15-139">
            <a:extLst xmlns:a="http://schemas.openxmlformats.org/drawingml/2006/main">
              <a:ext uri="{FF2B5EF4-FFF2-40B4-BE49-F238E27FC236}">
                <a16:creationId xmlns:a16="http://schemas.microsoft.com/office/drawing/2014/main" id="{03C410B3-B63D-429C-982A-7DFF492EF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781425"/>
            <a:ext cx="23431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60000U /月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2CC355-8375-468C-AE64-2EF5D7630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686300"/>
            <a:ext cx="2581275" cy="1352550"/>
          </a:xfrm>
          <a:prstGeom xmlns:a="http://schemas.openxmlformats.org/drawingml/2006/main" prst="roundRect">
            <a:avLst>
              <a:gd name="adj" fmla="val 5634"/>
            </a:avLst>
          </a:prstGeom>
          <a:gradFill xmlns:a="http://schemas.openxmlformats.org/drawingml/2006/main">
            <a:gsLst>
              <a:gs pos="0">
                <a:srgbClr val="191C20"/>
              </a:gs>
              <a:gs pos="100000">
                <a:srgbClr val="101214"/>
              </a:gs>
            </a:gsLst>
            <a:lin ang="5400000"/>
          </a:gradFill>
          <a:ln xmlns:a="http://schemas.openxmlformats.org/drawingml/2006/main" w="8573">
            <a:solidFill>
              <a:srgbClr val="71502A"/>
            </a:solidFill>
          </a:ln>
        </p:spPr>
      </p:sp>
      <p:sp>
        <p:nvSpPr>
          <p:cNvPr id="13" name="文字-15-140">
            <a:extLst xmlns:a="http://schemas.openxmlformats.org/drawingml/2006/main">
              <a:ext uri="{FF2B5EF4-FFF2-40B4-BE49-F238E27FC236}">
                <a16:creationId xmlns:a16="http://schemas.microsoft.com/office/drawing/2014/main" id="{39E74792-2B4D-4C63-A8CB-4B6D87ABC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905375"/>
            <a:ext cx="2228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60000×12个月=</a:t>
            </a:r>
          </a:p>
        </p:txBody>
      </p:sp>
      <p:sp>
        <p:nvSpPr>
          <p:cNvPr id="14" name="文字-15-141">
            <a:extLst xmlns:a="http://schemas.openxmlformats.org/drawingml/2006/main">
              <a:ext uri="{FF2B5EF4-FFF2-40B4-BE49-F238E27FC236}">
                <a16:creationId xmlns:a16="http://schemas.microsoft.com/office/drawing/2014/main" id="{ECDABF1D-64B9-453E-BAC4-E8DA71871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400675"/>
            <a:ext cx="23431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72万U/年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1D8AC1-0D46-43D2-91C0-C57004AB7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4686300"/>
            <a:ext cx="2581275" cy="1352550"/>
          </a:xfrm>
          <a:prstGeom xmlns:a="http://schemas.openxmlformats.org/drawingml/2006/main" prst="roundRect">
            <a:avLst>
              <a:gd name="adj" fmla="val 5634"/>
            </a:avLst>
          </a:prstGeom>
          <a:gradFill xmlns:a="http://schemas.openxmlformats.org/drawingml/2006/main">
            <a:gsLst>
              <a:gs pos="0">
                <a:srgbClr val="191C20"/>
              </a:gs>
              <a:gs pos="100000">
                <a:srgbClr val="101214"/>
              </a:gs>
            </a:gsLst>
            <a:lin ang="5400000"/>
          </a:gradFill>
          <a:ln xmlns:a="http://schemas.openxmlformats.org/drawingml/2006/main" w="8573">
            <a:solidFill>
              <a:srgbClr val="71502A"/>
            </a:solidFill>
          </a:ln>
        </p:spPr>
      </p:sp>
      <p:sp>
        <p:nvSpPr>
          <p:cNvPr id="16" name="文字-15-142">
            <a:extLst xmlns:a="http://schemas.openxmlformats.org/drawingml/2006/main">
              <a:ext uri="{FF2B5EF4-FFF2-40B4-BE49-F238E27FC236}">
                <a16:creationId xmlns:a16="http://schemas.microsoft.com/office/drawing/2014/main" id="{B8110A8D-530B-49F8-8C53-C34260DCD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905375"/>
            <a:ext cx="2228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72万×2倍=</a:t>
            </a:r>
          </a:p>
        </p:txBody>
      </p:sp>
      <p:sp>
        <p:nvSpPr>
          <p:cNvPr id="17" name="文字-15-143">
            <a:extLst xmlns:a="http://schemas.openxmlformats.org/drawingml/2006/main">
              <a:ext uri="{FF2B5EF4-FFF2-40B4-BE49-F238E27FC236}">
                <a16:creationId xmlns:a16="http://schemas.microsoft.com/office/drawing/2014/main" id="{46502AEC-8364-4254-8360-D5584648A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5400675"/>
            <a:ext cx="23431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144万U/年</a:t>
            </a:r>
          </a:p>
        </p:txBody>
      </p:sp>
    </p:spTree>
    <p:extLst>
      <p:ext uri="{BB962C8B-B14F-4D97-AF65-F5344CB8AC3E}">
        <p14:creationId xmlns:p14="http://schemas.microsoft.com/office/powerpoint/2010/main" val="106963322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1d094d64b441a4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16-144">
            <a:extLst xmlns:a="http://schemas.openxmlformats.org/drawingml/2006/main">
              <a:ext uri="{FF2B5EF4-FFF2-40B4-BE49-F238E27FC236}">
                <a16:creationId xmlns:a16="http://schemas.microsoft.com/office/drawing/2014/main" id="{4C28EA4F-97CB-43F4-A44A-0C5727386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提币与滑点规则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cc7a27e1fd493a"/>
          <a:stretch xmlns:a="http://schemas.openxmlformats.org/drawingml/2006/main"/>
        </p:blipFill>
        <p:spPr>
          <a:xfrm xmlns:a="http://schemas.openxmlformats.org/drawingml/2006/main">
            <a:off x="2266950" y="1533525"/>
            <a:ext cx="4305300" cy="952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5BF895-5FC8-47D2-8B63-5AEB8CFEF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90750"/>
            <a:ext cx="5143500" cy="4295775"/>
          </a:xfrm>
          <a:prstGeom xmlns:a="http://schemas.openxmlformats.org/drawingml/2006/main" prst="roundRect">
            <a:avLst>
              <a:gd name="adj" fmla="val 1774"/>
            </a:avLst>
          </a:prstGeom>
          <a:gradFill xmlns:a="http://schemas.openxmlformats.org/drawingml/2006/main">
            <a:gsLst>
              <a:gs pos="0">
                <a:srgbClr val="191C20"/>
              </a:gs>
              <a:gs pos="100000">
                <a:srgbClr val="101214"/>
              </a:gs>
            </a:gsLst>
            <a:lin ang="5400000"/>
          </a:gradFill>
          <a:ln xmlns:a="http://schemas.openxmlformats.org/drawingml/2006/main" w="8573">
            <a:solidFill>
              <a:srgbClr val="71502A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A3A747-F164-4DA4-BEF6-1D7197F55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190750"/>
            <a:ext cx="5143500" cy="4295775"/>
          </a:xfrm>
          <a:prstGeom xmlns:a="http://schemas.openxmlformats.org/drawingml/2006/main" prst="roundRect">
            <a:avLst>
              <a:gd name="adj" fmla="val 1774"/>
            </a:avLst>
          </a:prstGeom>
          <a:gradFill xmlns:a="http://schemas.openxmlformats.org/drawingml/2006/main">
            <a:gsLst>
              <a:gs pos="0">
                <a:srgbClr val="191C20"/>
              </a:gs>
              <a:gs pos="100000">
                <a:srgbClr val="101214"/>
              </a:gs>
            </a:gsLst>
            <a:lin ang="5400000"/>
          </a:gradFill>
          <a:ln xmlns:a="http://schemas.openxmlformats.org/drawingml/2006/main" w="8573">
            <a:solidFill>
              <a:srgbClr val="71502A"/>
            </a:solidFill>
          </a:ln>
        </p:spPr>
      </p:sp>
      <p:sp>
        <p:nvSpPr>
          <p:cNvPr id="6" name="文字-16-145">
            <a:extLst xmlns:a="http://schemas.openxmlformats.org/drawingml/2006/main">
              <a:ext uri="{FF2B5EF4-FFF2-40B4-BE49-F238E27FC236}">
                <a16:creationId xmlns:a16="http://schemas.microsoft.com/office/drawing/2014/main" id="{21271A31-4890-42B5-AEBF-36C07B351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05075"/>
            <a:ext cx="20955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92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提币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4a0c847d324ef1"/>
          <a:stretch xmlns:a="http://schemas.openxmlformats.org/drawingml/2006/main"/>
        </p:blipFill>
        <p:spPr>
          <a:xfrm xmlns:a="http://schemas.openxmlformats.org/drawingml/2006/main">
            <a:off x="4371975" y="2360116"/>
            <a:ext cx="942975" cy="870942"/>
          </a:xfrm>
          <a:prstGeom xmlns:a="http://schemas.openxmlformats.org/drawingml/2006/main" prst="rect">
            <a:avLst/>
          </a:prstGeom>
        </p:spPr>
      </p:pic>
      <p:sp>
        <p:nvSpPr>
          <p:cNvPr id="8" name="文字-16-146">
            <a:extLst xmlns:a="http://schemas.openxmlformats.org/drawingml/2006/main">
              <a:ext uri="{FF2B5EF4-FFF2-40B4-BE49-F238E27FC236}">
                <a16:creationId xmlns:a16="http://schemas.microsoft.com/office/drawing/2014/main" id="{AA99E39F-3006-4F19-B79E-8705964E2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438525"/>
            <a:ext cx="3733800" cy="1304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8400" b="1">
                <a:solidFill>
                  <a:srgbClr val="F6F0E8"/>
                </a:solidFill>
                <a:latin typeface="Arial"/>
                <a:ea typeface="Arial"/>
                <a:cs typeface="Arial"/>
              </a:defRPr>
            </a:pPr>
            <a:r>
              <a:rPr sz="8400" b="1">
                <a:solidFill>
                  <a:srgbClr val="F6F0E8"/>
                </a:solidFill>
                <a:latin typeface="Arial"/>
                <a:ea typeface="Arial"/>
                <a:cs typeface="Arial"/>
              </a:rPr>
              <a:t>20%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0B18DA-9380-49E4-9709-F245E5F06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095875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10" name="文字-16-147">
            <a:extLst xmlns:a="http://schemas.openxmlformats.org/drawingml/2006/main">
              <a:ext uri="{FF2B5EF4-FFF2-40B4-BE49-F238E27FC236}">
                <a16:creationId xmlns:a16="http://schemas.microsoft.com/office/drawing/2014/main" id="{AA41BC18-BD74-4900-98EF-453EC6044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429250"/>
            <a:ext cx="446722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025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举例：ORA（100U）+20USDT</a:t>
            </a:r>
          </a:p>
        </p:txBody>
      </p:sp>
      <p:sp>
        <p:nvSpPr>
          <p:cNvPr id="11" name="文字-16-148">
            <a:extLst xmlns:a="http://schemas.openxmlformats.org/drawingml/2006/main">
              <a:ext uri="{FF2B5EF4-FFF2-40B4-BE49-F238E27FC236}">
                <a16:creationId xmlns:a16="http://schemas.microsoft.com/office/drawing/2014/main" id="{EC0B0872-EF83-433A-9259-1B35C6D28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05075"/>
            <a:ext cx="20955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92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滑点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bdcc390fc14e4e"/>
          <a:stretch xmlns:a="http://schemas.openxmlformats.org/drawingml/2006/main"/>
        </p:blipFill>
        <p:spPr>
          <a:xfrm xmlns:a="http://schemas.openxmlformats.org/drawingml/2006/main">
            <a:off x="10220325" y="2312035"/>
            <a:ext cx="942975" cy="929005"/>
          </a:xfrm>
          <a:prstGeom xmlns:a="http://schemas.openxmlformats.org/drawingml/2006/main" prst="rect">
            <a:avLst/>
          </a:prstGeom>
        </p:spPr>
      </p:pic>
      <p:sp>
        <p:nvSpPr>
          <p:cNvPr id="13" name="文字-16-149">
            <a:extLst xmlns:a="http://schemas.openxmlformats.org/drawingml/2006/main">
              <a:ext uri="{FF2B5EF4-FFF2-40B4-BE49-F238E27FC236}">
                <a16:creationId xmlns:a16="http://schemas.microsoft.com/office/drawing/2014/main" id="{EAE8A203-CE25-44B6-ABF6-7CEE296BB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343275"/>
            <a:ext cx="38862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F6F0E8"/>
                </a:solidFill>
                <a:latin typeface="Arial"/>
                <a:ea typeface="Arial"/>
                <a:cs typeface="Arial"/>
              </a:defRPr>
            </a:pPr>
            <a:r>
              <a:rPr sz="6000" b="1">
                <a:solidFill>
                  <a:srgbClr val="F6F0E8"/>
                </a:solidFill>
                <a:latin typeface="Arial"/>
                <a:ea typeface="Arial"/>
                <a:cs typeface="Arial"/>
              </a:rPr>
              <a:t>10%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422F7C-2FFC-4CA8-AECD-AEE1FB528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410075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15" name="文字-16-150">
            <a:extLst xmlns:a="http://schemas.openxmlformats.org/drawingml/2006/main">
              <a:ext uri="{FF2B5EF4-FFF2-40B4-BE49-F238E27FC236}">
                <a16:creationId xmlns:a16="http://schemas.microsoft.com/office/drawing/2014/main" id="{FDADA5C1-9BCB-4653-BEA0-160020FB1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4610100"/>
            <a:ext cx="44577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2%：节点</a:t>
            </a:r>
          </a:p>
        </p:txBody>
      </p:sp>
      <p:sp>
        <p:nvSpPr>
          <p:cNvPr id="16" name="文字-16-151">
            <a:extLst xmlns:a="http://schemas.openxmlformats.org/drawingml/2006/main">
              <a:ext uri="{FF2B5EF4-FFF2-40B4-BE49-F238E27FC236}">
                <a16:creationId xmlns:a16="http://schemas.microsoft.com/office/drawing/2014/main" id="{FDFB7294-EA77-43F8-873C-63D29F861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5076825"/>
            <a:ext cx="44577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2%：ORA 卡牌</a:t>
            </a:r>
          </a:p>
        </p:txBody>
      </p:sp>
      <p:sp>
        <p:nvSpPr>
          <p:cNvPr id="17" name="文字-16-152">
            <a:extLst xmlns:a="http://schemas.openxmlformats.org/drawingml/2006/main">
              <a:ext uri="{FF2B5EF4-FFF2-40B4-BE49-F238E27FC236}">
                <a16:creationId xmlns:a16="http://schemas.microsoft.com/office/drawing/2014/main" id="{A1B907E9-8DE6-4804-955F-B5D5179CE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5543550"/>
            <a:ext cx="44577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6%：拉ORA</a:t>
            </a:r>
          </a:p>
        </p:txBody>
      </p:sp>
      <p:sp>
        <p:nvSpPr>
          <p:cNvPr id="18" name="文字-16-153">
            <a:extLst xmlns:a="http://schemas.openxmlformats.org/drawingml/2006/main">
              <a:ext uri="{FF2B5EF4-FFF2-40B4-BE49-F238E27FC236}">
                <a16:creationId xmlns:a16="http://schemas.microsoft.com/office/drawing/2014/main" id="{D98BF67E-EC03-40CD-B8FB-7BFA242F1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6105525"/>
            <a:ext cx="4495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ORA跌1%，滑点+1%，最高39%</a:t>
            </a:r>
          </a:p>
        </p:txBody>
      </p:sp>
    </p:spTree>
    <p:extLst>
      <p:ext uri="{BB962C8B-B14F-4D97-AF65-F5344CB8AC3E}">
        <p14:creationId xmlns:p14="http://schemas.microsoft.com/office/powerpoint/2010/main" val="125553535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456a5c6dd3420f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17-154">
            <a:extLst xmlns:a="http://schemas.openxmlformats.org/drawingml/2006/main">
              <a:ext uri="{FF2B5EF4-FFF2-40B4-BE49-F238E27FC236}">
                <a16:creationId xmlns:a16="http://schemas.microsoft.com/office/drawing/2014/main" id="{4D199776-64C4-46C8-8B51-C7F46D0E7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获得Sweet 的4种方式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3533fb06984f6b"/>
          <a:stretch xmlns:a="http://schemas.openxmlformats.org/drawingml/2006/main"/>
        </p:blipFill>
        <p:spPr>
          <a:xfrm xmlns:a="http://schemas.openxmlformats.org/drawingml/2006/main">
            <a:off x="2266950" y="1533525"/>
            <a:ext cx="4305300" cy="95250"/>
          </a:xfrm>
          <a:prstGeom xmlns:a="http://schemas.openxmlformats.org/drawingml/2006/main" prst="rect">
            <a:avLst/>
          </a:prstGeom>
        </p:spPr>
      </p:pic>
      <p:sp>
        <p:nvSpPr>
          <p:cNvPr id="4" name="文字-17-155">
            <a:extLst xmlns:a="http://schemas.openxmlformats.org/drawingml/2006/main">
              <a:ext uri="{FF2B5EF4-FFF2-40B4-BE49-F238E27FC236}">
                <a16:creationId xmlns:a16="http://schemas.microsoft.com/office/drawing/2014/main" id="{F8F4EEAB-DF4A-42CE-B7BE-B0FBCB702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81175"/>
            <a:ext cx="4857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第一阶段免费送</a:t>
            </a:r>
          </a:p>
        </p:txBody>
      </p:sp>
      <p:sp>
        <p:nvSpPr>
          <p:cNvPr id="5" name="文字-17-156">
            <a:extLst xmlns:a="http://schemas.openxmlformats.org/drawingml/2006/main">
              <a:ext uri="{FF2B5EF4-FFF2-40B4-BE49-F238E27FC236}">
                <a16:creationId xmlns:a16="http://schemas.microsoft.com/office/drawing/2014/main" id="{E42B12AE-A360-4C74-B39B-4E9371C69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1781175"/>
            <a:ext cx="64770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第二阶段ORA 卡牌兑换</a:t>
            </a:r>
          </a:p>
        </p:txBody>
      </p:sp>
      <p:sp>
        <p:nvSpPr>
          <p:cNvPr id="6" name="文字-17-157">
            <a:extLst xmlns:a="http://schemas.openxmlformats.org/drawingml/2006/main">
              <a:ext uri="{FF2B5EF4-FFF2-40B4-BE49-F238E27FC236}">
                <a16:creationId xmlns:a16="http://schemas.microsoft.com/office/drawing/2014/main" id="{31C606F5-5870-4AD6-98FF-2B884B081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41935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第一阶段</a:t>
            </a:r>
          </a:p>
        </p:txBody>
      </p:sp>
      <p:sp>
        <p:nvSpPr>
          <p:cNvPr id="7" name="文字-17-158">
            <a:extLst xmlns:a="http://schemas.openxmlformats.org/drawingml/2006/main">
              <a:ext uri="{FF2B5EF4-FFF2-40B4-BE49-F238E27FC236}">
                <a16:creationId xmlns:a16="http://schemas.microsoft.com/office/drawing/2014/main" id="{366F041D-A6D3-446D-A779-9A96F51AC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895600"/>
            <a:ext cx="372427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725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V1-V7免费送，10.21之前</a:t>
            </a:r>
          </a:p>
        </p:txBody>
      </p:sp>
      <p:graphicFrame>
        <p:nvGraphicFramePr>
          <p:cNvPr id="30" name=""/>
          <p:cNvGraphicFramePr/>
          <p:nvPr/>
        </p:nvGraphicFramePr>
        <p:xfrm>
          <a:off xmlns:a="http://schemas.openxmlformats.org/drawingml/2006/main" x="628650" y="3676650"/>
          <a:ext xmlns:a="http://schemas.openxmlformats.org/drawingml/2006/main" cx="3686175" cy="273367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752600"/>
                <a:gridCol w="1933575"/>
              </a:tblGrid>
              <a:tr h="39052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1">
                          <a:solidFill>
                            <a:srgbClr val="F5820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V1送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1">
                          <a:solidFill>
                            <a:srgbClr val="F5820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500枚</a:t>
                      </a:r>
                    </a:p>
                  </a:txBody>
                  <a:tcPr marL="95250" marR="95250" marT="19050" marB="19050" anchor="ctr">
                    <a:solidFill>
                      <a:srgbClr val="241C15"/>
                    </a:solidFill>
                  </a:tcPr>
                </a:tc>
              </a:tr>
              <a:tr h="39052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V2送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1000枚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</a:tr>
              <a:tr h="39052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V3送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3000枚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</a:tr>
              <a:tr h="39052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V4送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5000枚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</a:tr>
              <a:tr h="39052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V5送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10000枚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</a:tr>
              <a:tr h="39052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V6送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30000枚</a:t>
                      </a:r>
                    </a:p>
                  </a:txBody>
                  <a:tcPr marL="95250" marR="95250" marT="19050" marB="19050" anchor="ctr">
                    <a:solidFill>
                      <a:srgbClr val="15191D"/>
                    </a:solidFill>
                  </a:tcPr>
                </a:tc>
              </a:tr>
              <a:tr h="390525"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V7送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  <a:tc>
                  <a:txBody>
                    <a:bodyPr wrap="square" anchor="ctr">
                      <a:noAutofit/>
                    </a:bodyPr>
                    <a:lstStyle/>
                    <a:p>
                      <a:pPr algn="ctr"/>
                      <a:r>
                        <a:rPr sz="1875" b="0">
                          <a:solidFill>
                            <a:srgbClr val="F6F0E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50000枚</a:t>
                      </a:r>
                    </a:p>
                  </a:txBody>
                  <a:tcPr marL="95250" marR="95250" marT="19050" marB="19050" anchor="ctr">
                    <a:solidFill>
                      <a:srgbClr val="111518"/>
                    </a:solidFill>
                  </a:tcPr>
                </a:tc>
              </a:tr>
            </a:tbl>
          </a:graphicData>
        </a:graphic>
      </p:graphicFrame>
      <p:sp>
        <p:nvSpPr>
          <p:cNvPr id="9" name="文字-17-159">
            <a:extLst xmlns:a="http://schemas.openxmlformats.org/drawingml/2006/main">
              <a:ext uri="{FF2B5EF4-FFF2-40B4-BE49-F238E27FC236}">
                <a16:creationId xmlns:a16="http://schemas.microsoft.com/office/drawing/2014/main" id="{AB35EF59-D813-47C8-AEA9-D525A340A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352675"/>
            <a:ext cx="4095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第二阶段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d9be10fcb247a1"/>
          <a:stretch xmlns:a="http://schemas.openxmlformats.org/drawingml/2006/main"/>
        </p:blipFill>
        <p:spPr>
          <a:xfrm xmlns:a="http://schemas.openxmlformats.org/drawingml/2006/main">
            <a:off x="10632782" y="2228850"/>
            <a:ext cx="832437" cy="952500"/>
          </a:xfrm>
          <a:prstGeom xmlns:a="http://schemas.openxmlformats.org/drawingml/2006/main" prst="rect">
            <a:avLst/>
          </a:prstGeom>
        </p:spPr>
      </p:pic>
      <p:sp>
        <p:nvSpPr>
          <p:cNvPr id="11" name="文字-17-160">
            <a:extLst xmlns:a="http://schemas.openxmlformats.org/drawingml/2006/main">
              <a:ext uri="{FF2B5EF4-FFF2-40B4-BE49-F238E27FC236}">
                <a16:creationId xmlns:a16="http://schemas.microsoft.com/office/drawing/2014/main" id="{3101E606-EEBC-4955-A7E1-6E90D5370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2914650"/>
            <a:ext cx="576262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兑换ORA卡牌（共1000份）</a:t>
            </a:r>
          </a:p>
        </p:txBody>
      </p:sp>
      <p:sp>
        <p:nvSpPr>
          <p:cNvPr id="12" name="文字-17-161">
            <a:extLst xmlns:a="http://schemas.openxmlformats.org/drawingml/2006/main">
              <a:ext uri="{FF2B5EF4-FFF2-40B4-BE49-F238E27FC236}">
                <a16:creationId xmlns:a16="http://schemas.microsoft.com/office/drawing/2014/main" id="{97DAEF03-ABC1-4E9A-A3A1-551C560B2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362325"/>
            <a:ext cx="628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875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获得全网进单2%，全网卖出2%</a:t>
            </a:r>
          </a:p>
        </p:txBody>
      </p:sp>
      <p:sp>
        <p:nvSpPr>
          <p:cNvPr id="13" name="文字-17-162">
            <a:extLst xmlns:a="http://schemas.openxmlformats.org/drawingml/2006/main">
              <a:ext uri="{FF2B5EF4-FFF2-40B4-BE49-F238E27FC236}">
                <a16:creationId xmlns:a16="http://schemas.microsoft.com/office/drawing/2014/main" id="{9D8761EB-8074-4A2E-9DD1-898D2B54D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829050"/>
            <a:ext cx="62007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ORA全部销毁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D9EAC7-7B23-471C-AD12-F4CB1751F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429125"/>
            <a:ext cx="6315075" cy="638175"/>
          </a:xfrm>
          <a:prstGeom xmlns:a="http://schemas.openxmlformats.org/drawingml/2006/main" prst="roundRect">
            <a:avLst>
              <a:gd name="adj" fmla="val 11940"/>
            </a:avLst>
          </a:prstGeom>
          <a:gradFill xmlns:a="http://schemas.openxmlformats.org/drawingml/2006/main">
            <a:gsLst>
              <a:gs pos="0">
                <a:srgbClr val="191C20"/>
              </a:gs>
              <a:gs pos="100000">
                <a:srgbClr val="101214"/>
              </a:gs>
            </a:gsLst>
            <a:lin ang="5400000"/>
          </a:gradFill>
          <a:ln xmlns:a="http://schemas.openxmlformats.org/drawingml/2006/main" w="8573">
            <a:solidFill>
              <a:srgbClr val="71502A"/>
            </a:solidFill>
          </a:ln>
        </p:spPr>
      </p:sp>
      <p:sp>
        <p:nvSpPr>
          <p:cNvPr id="15" name="文字-17-163">
            <a:extLst xmlns:a="http://schemas.openxmlformats.org/drawingml/2006/main">
              <a:ext uri="{FF2B5EF4-FFF2-40B4-BE49-F238E27FC236}">
                <a16:creationId xmlns:a16="http://schemas.microsoft.com/office/drawing/2014/main" id="{E75561D4-0A34-43A6-8985-813A773CC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4572000"/>
            <a:ext cx="704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001</a:t>
            </a:r>
          </a:p>
        </p:txBody>
      </p:sp>
      <p:sp>
        <p:nvSpPr>
          <p:cNvPr id="16" name="文字-17-164">
            <a:extLst xmlns:a="http://schemas.openxmlformats.org/drawingml/2006/main">
              <a:ext uri="{FF2B5EF4-FFF2-40B4-BE49-F238E27FC236}">
                <a16:creationId xmlns:a16="http://schemas.microsoft.com/office/drawing/2014/main" id="{95A33503-126B-490A-A122-016984D45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562475"/>
            <a:ext cx="5181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橙园新兵卡牌600份：10万枚一份  （送130枚 Sweet）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315D0FB-15AB-4314-89C5-925E5DA5C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5153025"/>
            <a:ext cx="6315075" cy="638175"/>
          </a:xfrm>
          <a:prstGeom xmlns:a="http://schemas.openxmlformats.org/drawingml/2006/main" prst="roundRect">
            <a:avLst>
              <a:gd name="adj" fmla="val 11940"/>
            </a:avLst>
          </a:prstGeom>
          <a:gradFill xmlns:a="http://schemas.openxmlformats.org/drawingml/2006/main">
            <a:gsLst>
              <a:gs pos="0">
                <a:srgbClr val="191C20"/>
              </a:gs>
              <a:gs pos="100000">
                <a:srgbClr val="101214"/>
              </a:gs>
            </a:gsLst>
            <a:lin ang="5400000"/>
          </a:gradFill>
          <a:ln xmlns:a="http://schemas.openxmlformats.org/drawingml/2006/main" w="8573">
            <a:solidFill>
              <a:srgbClr val="71502A"/>
            </a:solidFill>
          </a:ln>
        </p:spPr>
      </p:sp>
      <p:sp>
        <p:nvSpPr>
          <p:cNvPr id="18" name="文字-17-165">
            <a:extLst xmlns:a="http://schemas.openxmlformats.org/drawingml/2006/main">
              <a:ext uri="{FF2B5EF4-FFF2-40B4-BE49-F238E27FC236}">
                <a16:creationId xmlns:a16="http://schemas.microsoft.com/office/drawing/2014/main" id="{48D043DA-63C9-4D40-ABF7-C52AF0CD1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5295900"/>
            <a:ext cx="704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002</a:t>
            </a:r>
          </a:p>
        </p:txBody>
      </p:sp>
      <p:sp>
        <p:nvSpPr>
          <p:cNvPr id="19" name="文字-17-166">
            <a:extLst xmlns:a="http://schemas.openxmlformats.org/drawingml/2006/main">
              <a:ext uri="{FF2B5EF4-FFF2-40B4-BE49-F238E27FC236}">
                <a16:creationId xmlns:a16="http://schemas.microsoft.com/office/drawing/2014/main" id="{4729A11B-A82B-4D78-AA48-A03E1A9B5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5286375"/>
            <a:ext cx="5181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橙汁贤者卡牌 300份：30万枚一份  （送400枚 Sweet）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C5EDB4-93AC-4A60-BC0E-3C987EF7D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5876925"/>
            <a:ext cx="6315075" cy="638175"/>
          </a:xfrm>
          <a:prstGeom xmlns:a="http://schemas.openxmlformats.org/drawingml/2006/main" prst="roundRect">
            <a:avLst>
              <a:gd name="adj" fmla="val 11940"/>
            </a:avLst>
          </a:prstGeom>
          <a:gradFill xmlns:a="http://schemas.openxmlformats.org/drawingml/2006/main">
            <a:gsLst>
              <a:gs pos="0">
                <a:srgbClr val="191C20"/>
              </a:gs>
              <a:gs pos="100000">
                <a:srgbClr val="101214"/>
              </a:gs>
            </a:gsLst>
            <a:lin ang="5400000"/>
          </a:gradFill>
          <a:ln xmlns:a="http://schemas.openxmlformats.org/drawingml/2006/main" w="8573">
            <a:solidFill>
              <a:srgbClr val="71502A"/>
            </a:solidFill>
          </a:ln>
        </p:spPr>
      </p:sp>
      <p:sp>
        <p:nvSpPr>
          <p:cNvPr id="21" name="文字-17-167">
            <a:extLst xmlns:a="http://schemas.openxmlformats.org/drawingml/2006/main">
              <a:ext uri="{FF2B5EF4-FFF2-40B4-BE49-F238E27FC236}">
                <a16:creationId xmlns:a16="http://schemas.microsoft.com/office/drawing/2014/main" id="{036E6C89-C0E2-4E45-A33F-3EEB63CC4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6019800"/>
            <a:ext cx="704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003</a:t>
            </a:r>
          </a:p>
        </p:txBody>
      </p:sp>
      <p:sp>
        <p:nvSpPr>
          <p:cNvPr id="22" name="文字-17-168">
            <a:extLst xmlns:a="http://schemas.openxmlformats.org/drawingml/2006/main">
              <a:ext uri="{FF2B5EF4-FFF2-40B4-BE49-F238E27FC236}">
                <a16:creationId xmlns:a16="http://schemas.microsoft.com/office/drawing/2014/main" id="{CB15E77C-3CC2-4EA2-8F15-D994DDF74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6010275"/>
            <a:ext cx="5181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金橙圣王卡牌 100份：100万枚一份  （送1500枚 Sweet）</a:t>
            </a:r>
          </a:p>
        </p:txBody>
      </p:sp>
    </p:spTree>
    <p:extLst>
      <p:ext uri="{BB962C8B-B14F-4D97-AF65-F5344CB8AC3E}">
        <p14:creationId xmlns:p14="http://schemas.microsoft.com/office/powerpoint/2010/main" val="80758991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a36a6690184ed0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18-169">
            <a:extLst xmlns:a="http://schemas.openxmlformats.org/drawingml/2006/main">
              <a:ext uri="{FF2B5EF4-FFF2-40B4-BE49-F238E27FC236}">
                <a16:creationId xmlns:a16="http://schemas.microsoft.com/office/drawing/2014/main" id="{DA186A74-12B2-497C-9233-CD181FB67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85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获得Sweet:第三阶段挖矿，第四阶段卡牌兑换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44f42069244c09"/>
          <a:stretch xmlns:a="http://schemas.openxmlformats.org/drawingml/2006/main"/>
        </p:blipFill>
        <p:spPr>
          <a:xfrm xmlns:a="http://schemas.openxmlformats.org/drawingml/2006/main">
            <a:off x="2266950" y="1533525"/>
            <a:ext cx="4305300" cy="95250"/>
          </a:xfrm>
          <a:prstGeom xmlns:a="http://schemas.openxmlformats.org/drawingml/2006/main" prst="rect">
            <a:avLst/>
          </a:prstGeom>
        </p:spPr>
      </p:pic>
      <p:sp>
        <p:nvSpPr>
          <p:cNvPr id="4" name="文字-18-170">
            <a:extLst xmlns:a="http://schemas.openxmlformats.org/drawingml/2006/main">
              <a:ext uri="{FF2B5EF4-FFF2-40B4-BE49-F238E27FC236}">
                <a16:creationId xmlns:a16="http://schemas.microsoft.com/office/drawing/2014/main" id="{171CA158-FB90-47C1-AACE-870135B6D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2352675"/>
            <a:ext cx="1114425" cy="866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55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555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5" name="文字-18-171">
            <a:extLst xmlns:a="http://schemas.openxmlformats.org/drawingml/2006/main">
              <a:ext uri="{FF2B5EF4-FFF2-40B4-BE49-F238E27FC236}">
                <a16:creationId xmlns:a16="http://schemas.microsoft.com/office/drawing/2014/main" id="{E63887A5-2F78-481A-B330-14CD51546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2590800"/>
            <a:ext cx="2705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4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第三阶段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d4e196c3c64e3d"/>
          <a:stretch xmlns:a="http://schemas.openxmlformats.org/drawingml/2006/main"/>
        </p:blipFill>
        <p:spPr>
          <a:xfrm xmlns:a="http://schemas.openxmlformats.org/drawingml/2006/main">
            <a:off x="4600575" y="2254680"/>
            <a:ext cx="981075" cy="957991"/>
          </a:xfrm>
          <a:prstGeom xmlns:a="http://schemas.openxmlformats.org/drawingml/2006/main" prst="rect">
            <a:avLst/>
          </a:prstGeom>
        </p:spPr>
      </p:pic>
      <p:sp>
        <p:nvSpPr>
          <p:cNvPr id="7" name="文字-18-172">
            <a:extLst xmlns:a="http://schemas.openxmlformats.org/drawingml/2006/main">
              <a:ext uri="{FF2B5EF4-FFF2-40B4-BE49-F238E27FC236}">
                <a16:creationId xmlns:a16="http://schemas.microsoft.com/office/drawing/2014/main" id="{5F8DBFE2-CCFA-45E4-AD91-9AD77D43E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2352675"/>
            <a:ext cx="1114425" cy="866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55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555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文字-18-173">
            <a:extLst xmlns:a="http://schemas.openxmlformats.org/drawingml/2006/main">
              <a:ext uri="{FF2B5EF4-FFF2-40B4-BE49-F238E27FC236}">
                <a16:creationId xmlns:a16="http://schemas.microsoft.com/office/drawing/2014/main" id="{21B18579-BB87-4643-875A-AA2352FD8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590800"/>
            <a:ext cx="2971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4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第四阶段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95e7c7c7894e53"/>
          <a:stretch xmlns:a="http://schemas.openxmlformats.org/drawingml/2006/main"/>
        </p:blipFill>
        <p:spPr>
          <a:xfrm xmlns:a="http://schemas.openxmlformats.org/drawingml/2006/main">
            <a:off x="10487025" y="2081315"/>
            <a:ext cx="990600" cy="1123745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8EB286-4CA1-498E-84E5-D9FC2C659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90900"/>
            <a:ext cx="50387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A9718A-9E57-4097-A216-FE3BED988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3390900"/>
            <a:ext cx="50768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12" name="文字-18-174">
            <a:extLst xmlns:a="http://schemas.openxmlformats.org/drawingml/2006/main">
              <a:ext uri="{FF2B5EF4-FFF2-40B4-BE49-F238E27FC236}">
                <a16:creationId xmlns:a16="http://schemas.microsoft.com/office/drawing/2014/main" id="{9BE88591-1B70-48CD-AA7C-30F46873D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52850"/>
            <a:ext cx="4953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3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当Sweet底池通缩到200万枚币，每</a:t>
            </a:r>
          </a:p>
          <a:p xmlns:a="http://schemas.openxmlformats.org/drawingml/2006/main">
            <a:pPr algn="l">
              <a:defRPr sz="23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3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天通缩1%，开启Sweet挖矿。</a:t>
            </a:r>
          </a:p>
        </p:txBody>
      </p:sp>
      <p:sp>
        <p:nvSpPr>
          <p:cNvPr id="13" name="文字-18-175">
            <a:extLst xmlns:a="http://schemas.openxmlformats.org/drawingml/2006/main">
              <a:ext uri="{FF2B5EF4-FFF2-40B4-BE49-F238E27FC236}">
                <a16:creationId xmlns:a16="http://schemas.microsoft.com/office/drawing/2014/main" id="{B9F6F4A2-BE9B-4093-AD15-0EC62F0E7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0"/>
            <a:ext cx="4933950" cy="752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个人收益=个人算力/全网算力*每日通缩</a:t>
            </a:r>
          </a:p>
        </p:txBody>
      </p:sp>
      <p:sp>
        <p:nvSpPr>
          <p:cNvPr id="14" name="文字-18-176">
            <a:extLst xmlns:a="http://schemas.openxmlformats.org/drawingml/2006/main">
              <a:ext uri="{FF2B5EF4-FFF2-40B4-BE49-F238E27FC236}">
                <a16:creationId xmlns:a16="http://schemas.microsoft.com/office/drawing/2014/main" id="{06AA9531-4BB6-47DF-91B2-F1AF85D8D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143625"/>
            <a:ext cx="4991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ORA换算力，ORA全部销毁。</a:t>
            </a:r>
          </a:p>
        </p:txBody>
      </p:sp>
      <p:sp>
        <p:nvSpPr>
          <p:cNvPr id="15" name="文字-18-177">
            <a:extLst xmlns:a="http://schemas.openxmlformats.org/drawingml/2006/main">
              <a:ext uri="{FF2B5EF4-FFF2-40B4-BE49-F238E27FC236}">
                <a16:creationId xmlns:a16="http://schemas.microsoft.com/office/drawing/2014/main" id="{F0D497EA-C0B7-459A-8B67-54E8683F9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52850"/>
            <a:ext cx="49815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3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当 Sweet 底池通缩到20万枚币，开</a:t>
            </a:r>
          </a:p>
          <a:p xmlns:a="http://schemas.openxmlformats.org/drawingml/2006/main">
            <a:pPr algn="l">
              <a:defRPr sz="23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3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启 Sweet 卡牌兑换</a:t>
            </a:r>
          </a:p>
        </p:txBody>
      </p:sp>
      <p:sp>
        <p:nvSpPr>
          <p:cNvPr id="16" name="文字-18-178">
            <a:extLst xmlns:a="http://schemas.openxmlformats.org/drawingml/2006/main">
              <a:ext uri="{FF2B5EF4-FFF2-40B4-BE49-F238E27FC236}">
                <a16:creationId xmlns:a16="http://schemas.microsoft.com/office/drawing/2014/main" id="{74B7241A-7568-496A-B8CB-34D4CA945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248275"/>
            <a:ext cx="4972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&gt;ORA全部销毁</a:t>
            </a:r>
          </a:p>
        </p:txBody>
      </p:sp>
      <p:sp>
        <p:nvSpPr>
          <p:cNvPr id="17" name="文字-18-179">
            <a:extLst xmlns:a="http://schemas.openxmlformats.org/drawingml/2006/main">
              <a:ext uri="{FF2B5EF4-FFF2-40B4-BE49-F238E27FC236}">
                <a16:creationId xmlns:a16="http://schemas.microsoft.com/office/drawing/2014/main" id="{F271DBA5-2BD7-46DD-AE85-6674FB6F3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753100"/>
            <a:ext cx="4972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&gt;4000份卡牌x1000枚一份=400万枚</a:t>
            </a:r>
          </a:p>
        </p:txBody>
      </p:sp>
      <p:sp>
        <p:nvSpPr>
          <p:cNvPr id="18" name="文字-18-180">
            <a:extLst xmlns:a="http://schemas.openxmlformats.org/drawingml/2006/main">
              <a:ext uri="{FF2B5EF4-FFF2-40B4-BE49-F238E27FC236}">
                <a16:creationId xmlns:a16="http://schemas.microsoft.com/office/drawing/2014/main" id="{B56E4340-AD4C-4D86-A18C-57B50B7D7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6315075"/>
            <a:ext cx="497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725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&gt;用ORA等价兑换</a:t>
            </a:r>
          </a:p>
        </p:txBody>
      </p:sp>
    </p:spTree>
    <p:extLst>
      <p:ext uri="{BB962C8B-B14F-4D97-AF65-F5344CB8AC3E}">
        <p14:creationId xmlns:p14="http://schemas.microsoft.com/office/powerpoint/2010/main" val="86858459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8c6e8b52474eaa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19-181">
            <a:extLst xmlns:a="http://schemas.openxmlformats.org/drawingml/2006/main">
              <a:ext uri="{FF2B5EF4-FFF2-40B4-BE49-F238E27FC236}">
                <a16:creationId xmlns:a16="http://schemas.microsoft.com/office/drawing/2014/main" id="{2CF6C81F-5D33-420F-8F2B-4F32B424D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全球市场定位</a:t>
            </a:r>
          </a:p>
        </p:txBody>
      </p:sp>
      <p:sp>
        <p:nvSpPr>
          <p:cNvPr id="3" name="文字-19-182">
            <a:extLst xmlns:a="http://schemas.openxmlformats.org/drawingml/2006/main">
              <a:ext uri="{FF2B5EF4-FFF2-40B4-BE49-F238E27FC236}">
                <a16:creationId xmlns:a16="http://schemas.microsoft.com/office/drawing/2014/main" id="{83DB8036-6352-4DBB-A600-F0B42DCD5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5820B"/>
                </a:solidFill>
                <a:latin typeface="Arial"/>
                <a:ea typeface="Arial"/>
                <a:cs typeface="Arial"/>
              </a:rPr>
              <a:t>Market positioning in various countries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bb61b2ef3d4737"/>
          <a:stretch xmlns:a="http://schemas.openxmlformats.org/drawingml/2006/main"/>
        </p:blipFill>
        <p:spPr>
          <a:xfrm xmlns:a="http://schemas.openxmlformats.org/drawingml/2006/main">
            <a:off x="2266950" y="2209800"/>
            <a:ext cx="4305300" cy="95250"/>
          </a:xfrm>
          <a:prstGeom xmlns:a="http://schemas.openxmlformats.org/drawingml/2006/main" prst="rect">
            <a:avLst/>
          </a:prstGeom>
        </p:spPr>
      </p:pic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2bfa6a322e4c90"/>
          <a:stretch xmlns:a="http://schemas.openxmlformats.org/drawingml/2006/main"/>
        </p:blipFill>
        <p:spPr>
          <a:xfrm xmlns:a="http://schemas.openxmlformats.org/drawingml/2006/main">
            <a:off x="4048125" y="2850502"/>
            <a:ext cx="4124325" cy="3585871"/>
          </a:xfrm>
          <a:prstGeom xmlns:a="http://schemas.openxmlformats.org/drawingml/2006/main" prst="rect">
            <a:avLst/>
          </a:prstGeom>
        </p:spPr>
      </p:pic>
      <p:sp>
        <p:nvSpPr>
          <p:cNvPr id="6" name="文字-19-183">
            <a:extLst xmlns:a="http://schemas.openxmlformats.org/drawingml/2006/main">
              <a:ext uri="{FF2B5EF4-FFF2-40B4-BE49-F238E27FC236}">
                <a16:creationId xmlns:a16="http://schemas.microsoft.com/office/drawing/2014/main" id="{BF6DAB4C-27BE-407C-B17C-9045B8897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81250"/>
            <a:ext cx="31051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新加坡|亚太运营中枢</a:t>
            </a:r>
          </a:p>
        </p:txBody>
      </p:sp>
      <p:sp>
        <p:nvSpPr>
          <p:cNvPr id="7" name="文字-19-184">
            <a:extLst xmlns:a="http://schemas.openxmlformats.org/drawingml/2006/main">
              <a:ext uri="{FF2B5EF4-FFF2-40B4-BE49-F238E27FC236}">
                <a16:creationId xmlns:a16="http://schemas.microsoft.com/office/drawing/2014/main" id="{BE06BD61-9E75-490E-9717-FA986E339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09875"/>
            <a:ext cx="31242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市场定位：合规与总部枢纽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2ECA48-75A2-4FE3-9ECF-8361FA3BA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343275"/>
            <a:ext cx="3009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1502A"/>
          </a:solidFill>
          <a:ln xmlns:a="http://schemas.openxmlformats.org/drawingml/2006/main" w="0">
            <a:noFill/>
          </a:ln>
        </p:spPr>
      </p:sp>
      <p:sp>
        <p:nvSpPr>
          <p:cNvPr id="9" name="文字-19-185">
            <a:extLst xmlns:a="http://schemas.openxmlformats.org/drawingml/2006/main">
              <a:ext uri="{FF2B5EF4-FFF2-40B4-BE49-F238E27FC236}">
                <a16:creationId xmlns:a16="http://schemas.microsoft.com/office/drawing/2014/main" id="{C51A539D-F1FD-4E9C-9EE3-F8EF34D04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19475"/>
            <a:ext cx="31051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韩国</a:t>
            </a:r>
          </a:p>
        </p:txBody>
      </p:sp>
      <p:sp>
        <p:nvSpPr>
          <p:cNvPr id="10" name="文字-19-186">
            <a:extLst xmlns:a="http://schemas.openxmlformats.org/drawingml/2006/main">
              <a:ext uri="{FF2B5EF4-FFF2-40B4-BE49-F238E27FC236}">
                <a16:creationId xmlns:a16="http://schemas.microsoft.com/office/drawing/2014/main" id="{1AB094D9-BCD0-4675-B207-AF39A24DA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848100"/>
            <a:ext cx="31242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市场定位：机构+NFT/Meme市场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3A28A79-667D-466F-903C-5958BF605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0"/>
            <a:ext cx="3009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1502A"/>
          </a:solidFill>
          <a:ln xmlns:a="http://schemas.openxmlformats.org/drawingml/2006/main" w="0">
            <a:noFill/>
          </a:ln>
        </p:spPr>
      </p:sp>
      <p:sp>
        <p:nvSpPr>
          <p:cNvPr id="12" name="文字-19-187">
            <a:extLst xmlns:a="http://schemas.openxmlformats.org/drawingml/2006/main">
              <a:ext uri="{FF2B5EF4-FFF2-40B4-BE49-F238E27FC236}">
                <a16:creationId xmlns:a16="http://schemas.microsoft.com/office/drawing/2014/main" id="{F7A9BA1E-A1D1-43BF-8D2E-773CBEFCB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57700"/>
            <a:ext cx="31051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泰国</a:t>
            </a:r>
          </a:p>
        </p:txBody>
      </p:sp>
      <p:sp>
        <p:nvSpPr>
          <p:cNvPr id="13" name="文字-19-188">
            <a:extLst xmlns:a="http://schemas.openxmlformats.org/drawingml/2006/main">
              <a:ext uri="{FF2B5EF4-FFF2-40B4-BE49-F238E27FC236}">
                <a16:creationId xmlns:a16="http://schemas.microsoft.com/office/drawing/2014/main" id="{F8B508FF-028A-4F03-82FB-E001257B5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86325"/>
            <a:ext cx="31242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市场定位：DeFi、政策友好市场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680D1C-63F7-4811-BE65-14FCABE0F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419725"/>
            <a:ext cx="3009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1502A"/>
          </a:solidFill>
          <a:ln xmlns:a="http://schemas.openxmlformats.org/drawingml/2006/main" w="0">
            <a:noFill/>
          </a:ln>
        </p:spPr>
      </p:sp>
      <p:sp>
        <p:nvSpPr>
          <p:cNvPr id="15" name="文字-19-189">
            <a:extLst xmlns:a="http://schemas.openxmlformats.org/drawingml/2006/main">
              <a:ext uri="{FF2B5EF4-FFF2-40B4-BE49-F238E27FC236}">
                <a16:creationId xmlns:a16="http://schemas.microsoft.com/office/drawing/2014/main" id="{6A155CA7-6771-4824-BF45-59000644A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495925"/>
            <a:ext cx="31051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越南</a:t>
            </a:r>
          </a:p>
        </p:txBody>
      </p:sp>
      <p:sp>
        <p:nvSpPr>
          <p:cNvPr id="16" name="文字-19-190">
            <a:extLst xmlns:a="http://schemas.openxmlformats.org/drawingml/2006/main">
              <a:ext uri="{FF2B5EF4-FFF2-40B4-BE49-F238E27FC236}">
                <a16:creationId xmlns:a16="http://schemas.microsoft.com/office/drawing/2014/main" id="{057F2A5E-5076-467E-9D64-F87983894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24550"/>
            <a:ext cx="31242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市场定位：GameFi、Meme 创作者市场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1B87C6B-5C3A-46C7-8472-46A57A504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57950"/>
            <a:ext cx="3009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1502A"/>
          </a:solidFill>
          <a:ln xmlns:a="http://schemas.openxmlformats.org/drawingml/2006/main" w="0">
            <a:noFill/>
          </a:ln>
        </p:spPr>
      </p:sp>
      <p:sp>
        <p:nvSpPr>
          <p:cNvPr id="18" name="文字-19-191">
            <a:extLst xmlns:a="http://schemas.openxmlformats.org/drawingml/2006/main">
              <a:ext uri="{FF2B5EF4-FFF2-40B4-BE49-F238E27FC236}">
                <a16:creationId xmlns:a16="http://schemas.microsoft.com/office/drawing/2014/main" id="{32EF874B-77A4-4FAF-A2E9-0355AF120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381250"/>
            <a:ext cx="31051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马来西亚</a:t>
            </a:r>
          </a:p>
        </p:txBody>
      </p:sp>
      <p:sp>
        <p:nvSpPr>
          <p:cNvPr id="19" name="文字-19-192">
            <a:extLst xmlns:a="http://schemas.openxmlformats.org/drawingml/2006/main">
              <a:ext uri="{FF2B5EF4-FFF2-40B4-BE49-F238E27FC236}">
                <a16:creationId xmlns:a16="http://schemas.microsoft.com/office/drawing/2014/main" id="{98D2B3BF-F33C-46AA-8804-22F793404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809875"/>
            <a:ext cx="31242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市场定位：东南亚中转枢纽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45C11CF-D521-448D-8088-5F19BF936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343275"/>
            <a:ext cx="3009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1502A"/>
          </a:solidFill>
          <a:ln xmlns:a="http://schemas.openxmlformats.org/drawingml/2006/main" w="0">
            <a:noFill/>
          </a:ln>
        </p:spPr>
      </p:sp>
      <p:sp>
        <p:nvSpPr>
          <p:cNvPr id="21" name="文字-19-193">
            <a:extLst xmlns:a="http://schemas.openxmlformats.org/drawingml/2006/main">
              <a:ext uri="{FF2B5EF4-FFF2-40B4-BE49-F238E27FC236}">
                <a16:creationId xmlns:a16="http://schemas.microsoft.com/office/drawing/2014/main" id="{CB4AA0CF-DA6E-4FAE-B487-5652652BD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419475"/>
            <a:ext cx="31051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印度尼西亚</a:t>
            </a:r>
          </a:p>
        </p:txBody>
      </p:sp>
      <p:sp>
        <p:nvSpPr>
          <p:cNvPr id="22" name="文字-19-194">
            <a:extLst xmlns:a="http://schemas.openxmlformats.org/drawingml/2006/main">
              <a:ext uri="{FF2B5EF4-FFF2-40B4-BE49-F238E27FC236}">
                <a16:creationId xmlns:a16="http://schemas.microsoft.com/office/drawing/2014/main" id="{D545F0D1-443B-4C27-AA5F-4CB789430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848100"/>
            <a:ext cx="31242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市场定位：东南亚最大人口市场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1D43B27-8C3E-4487-9C04-364112FBC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381500"/>
            <a:ext cx="3009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1502A"/>
          </a:solidFill>
          <a:ln xmlns:a="http://schemas.openxmlformats.org/drawingml/2006/main" w="0">
            <a:noFill/>
          </a:ln>
        </p:spPr>
      </p:sp>
      <p:sp>
        <p:nvSpPr>
          <p:cNvPr id="24" name="文字-19-195">
            <a:extLst xmlns:a="http://schemas.openxmlformats.org/drawingml/2006/main">
              <a:ext uri="{FF2B5EF4-FFF2-40B4-BE49-F238E27FC236}">
                <a16:creationId xmlns:a16="http://schemas.microsoft.com/office/drawing/2014/main" id="{72BC3EAE-5397-411F-8C2C-3F0F4B9D5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457700"/>
            <a:ext cx="31051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菲律宾</a:t>
            </a:r>
          </a:p>
        </p:txBody>
      </p:sp>
      <p:sp>
        <p:nvSpPr>
          <p:cNvPr id="25" name="文字-19-196">
            <a:extLst xmlns:a="http://schemas.openxmlformats.org/drawingml/2006/main">
              <a:ext uri="{FF2B5EF4-FFF2-40B4-BE49-F238E27FC236}">
                <a16:creationId xmlns:a16="http://schemas.microsoft.com/office/drawing/2014/main" id="{6F9D0954-CC9B-40F3-91C2-2714CE9B6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886325"/>
            <a:ext cx="31242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市场定位：Web3游戏、创作者生态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5041E8D-15A7-4017-A85E-F3D9D03F1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5419725"/>
            <a:ext cx="3009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1502A"/>
          </a:solidFill>
          <a:ln xmlns:a="http://schemas.openxmlformats.org/drawingml/2006/main" w="0">
            <a:noFill/>
          </a:ln>
        </p:spPr>
      </p:sp>
      <p:sp>
        <p:nvSpPr>
          <p:cNvPr id="27" name="文字-19-197">
            <a:extLst xmlns:a="http://schemas.openxmlformats.org/drawingml/2006/main">
              <a:ext uri="{FF2B5EF4-FFF2-40B4-BE49-F238E27FC236}">
                <a16:creationId xmlns:a16="http://schemas.microsoft.com/office/drawing/2014/main" id="{B26C333B-B7C7-4ADA-9550-2FDE7E1A6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5495925"/>
            <a:ext cx="31051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迪拜|中东区域枢纽</a:t>
            </a:r>
          </a:p>
        </p:txBody>
      </p:sp>
      <p:sp>
        <p:nvSpPr>
          <p:cNvPr id="28" name="文字-19-198">
            <a:extLst xmlns:a="http://schemas.openxmlformats.org/drawingml/2006/main">
              <a:ext uri="{FF2B5EF4-FFF2-40B4-BE49-F238E27FC236}">
                <a16:creationId xmlns:a16="http://schemas.microsoft.com/office/drawing/2014/main" id="{893E2CAA-8E80-4F0C-AA5D-B307CAD26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5924550"/>
            <a:ext cx="31242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中东资本、Web3机构对接，搭建中东社</a:t>
            </a:r>
          </a:p>
          <a:p xmlns:a="http://schemas.openxmlformats.org/drawingml/2006/main">
            <a:pPr algn="l">
              <a:def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区，辐射海湾国家市场。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6A72865-D5F6-403F-A658-3F37CC280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6457950"/>
            <a:ext cx="3009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1502A"/>
          </a:solidFill>
          <a:ln xmlns:a="http://schemas.openxmlformats.org/drawingml/2006/main" w="0">
            <a:noFill/>
          </a:ln>
        </p:spPr>
      </p:sp>
    </p:spTree>
    <p:extLst>
      <p:ext uri="{BB962C8B-B14F-4D97-AF65-F5344CB8AC3E}">
        <p14:creationId xmlns:p14="http://schemas.microsoft.com/office/powerpoint/2010/main" val="120068416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1c1cc4fb2d4c94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2-6">
            <a:extLst xmlns:a="http://schemas.openxmlformats.org/drawingml/2006/main">
              <a:ext uri="{FF2B5EF4-FFF2-40B4-BE49-F238E27FC236}">
                <a16:creationId xmlns:a16="http://schemas.microsoft.com/office/drawing/2014/main" id="{54055FEB-14D9-47ED-B241-B665BB7A4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Sweet Fire 发起机构</a:t>
            </a:r>
          </a:p>
        </p:txBody>
      </p:sp>
      <p:sp>
        <p:nvSpPr>
          <p:cNvPr id="3" name="文字-2-7">
            <a:extLst xmlns:a="http://schemas.openxmlformats.org/drawingml/2006/main">
              <a:ext uri="{FF2B5EF4-FFF2-40B4-BE49-F238E27FC236}">
                <a16:creationId xmlns:a16="http://schemas.microsoft.com/office/drawing/2014/main" id="{F48A8126-DBD4-43EF-AFA6-9BB38D9DE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5820B"/>
                </a:solidFill>
                <a:latin typeface="Arial"/>
                <a:ea typeface="Arial"/>
                <a:cs typeface="Arial"/>
              </a:rPr>
              <a:t>PEPE Innovation Lab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93633cf5484bb6"/>
          <a:stretch xmlns:a="http://schemas.openxmlformats.org/drawingml/2006/main"/>
        </p:blipFill>
        <p:spPr>
          <a:xfrm xmlns:a="http://schemas.openxmlformats.org/drawingml/2006/main">
            <a:off x="2266950" y="2209800"/>
            <a:ext cx="4305300" cy="95250"/>
          </a:xfrm>
          <a:prstGeom xmlns:a="http://schemas.openxmlformats.org/drawingml/2006/main" prst="rect">
            <a:avLst/>
          </a:prstGeom>
        </p:spPr>
      </p:pic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83625b299d4b31"/>
          <a:stretch xmlns:a="http://schemas.openxmlformats.org/drawingml/2006/main"/>
        </p:blipFill>
        <p:spPr>
          <a:xfrm xmlns:a="http://schemas.openxmlformats.org/drawingml/2006/main">
            <a:off x="6705600" y="2277141"/>
            <a:ext cx="4924425" cy="2989518"/>
          </a:xfrm>
          <a:prstGeom xmlns:a="http://schemas.openxmlformats.org/drawingml/2006/main" prst="rect">
            <a:avLst/>
          </a:prstGeom>
        </p:spPr>
      </p:pic>
      <p:sp>
        <p:nvSpPr>
          <p:cNvPr id="6" name="文字-2-8">
            <a:extLst xmlns:a="http://schemas.openxmlformats.org/drawingml/2006/main">
              <a:ext uri="{FF2B5EF4-FFF2-40B4-BE49-F238E27FC236}">
                <a16:creationId xmlns:a16="http://schemas.microsoft.com/office/drawing/2014/main" id="{6099CA38-BF48-43AF-A203-18C02524A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95525"/>
            <a:ext cx="5676900" cy="1933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PEPE Innovation Lab 是一家致力于探索 Meme 文化与前沿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技术深度融合的创新机构。我们提出“文化即协议”的核心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理念——当一种文化符号跨越地域、语言与阶层，凝聚起全球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共识时，它本身就是最强大的基础设施，足以承载下一代价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值互联网的底层架构。</a:t>
            </a:r>
          </a:p>
        </p:txBody>
      </p:sp>
      <p:sp>
        <p:nvSpPr>
          <p:cNvPr id="7" name="文字-2-9">
            <a:extLst xmlns:a="http://schemas.openxmlformats.org/drawingml/2006/main">
              <a:ext uri="{FF2B5EF4-FFF2-40B4-BE49-F238E27FC236}">
                <a16:creationId xmlns:a16="http://schemas.microsoft.com/office/drawing/2014/main" id="{40913531-3171-4054-979C-E3E38B06F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10075"/>
            <a:ext cx="5676900" cy="1781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Sweet Fire 是 PEPE Innovation Lab 孵化的首个战略级平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台。我们将 PEPE 所代表的全球共识精神，注入 AI Agent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治理、模块化架构、算力协同网络等前沿技术底座，打造全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球首个 WEB4.0 独角兽孵化器平台。</a:t>
            </a:r>
          </a:p>
        </p:txBody>
      </p:sp>
      <p:sp>
        <p:nvSpPr>
          <p:cNvPr id="8" name="文字-2-10">
            <a:extLst xmlns:a="http://schemas.openxmlformats.org/drawingml/2006/main">
              <a:ext uri="{FF2B5EF4-FFF2-40B4-BE49-F238E27FC236}">
                <a16:creationId xmlns:a16="http://schemas.microsoft.com/office/drawing/2014/main" id="{3F5083A8-426A-40EF-8E34-7381AFBC0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475" y="5581650"/>
            <a:ext cx="469582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当文化共识遇见技术结构，当 Meme 精神拥抱</a:t>
            </a:r>
          </a:p>
          <a:p xmlns:a="http://schemas.openxmlformats.org/drawingml/2006/main">
            <a:pPr algn="l">
              <a:defRPr sz="157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WEB4.0——Sweet Fire 由此诞生。</a:t>
            </a:r>
          </a:p>
        </p:txBody>
      </p:sp>
    </p:spTree>
    <p:extLst>
      <p:ext uri="{BB962C8B-B14F-4D97-AF65-F5344CB8AC3E}">
        <p14:creationId xmlns:p14="http://schemas.microsoft.com/office/powerpoint/2010/main" val="133673760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b5c4f1ec4a4e7d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20-199">
            <a:extLst xmlns:a="http://schemas.openxmlformats.org/drawingml/2006/main">
              <a:ext uri="{FF2B5EF4-FFF2-40B4-BE49-F238E27FC236}">
                <a16:creationId xmlns:a16="http://schemas.microsoft.com/office/drawing/2014/main" id="{FF1E15C9-FC10-4942-A498-B537BEB25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15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资本背书与·全球生态矩阵</a:t>
            </a:r>
          </a:p>
        </p:txBody>
      </p:sp>
      <p:sp>
        <p:nvSpPr>
          <p:cNvPr id="3" name="文字-20-200">
            <a:extLst xmlns:a="http://schemas.openxmlformats.org/drawingml/2006/main">
              <a:ext uri="{FF2B5EF4-FFF2-40B4-BE49-F238E27FC236}">
                <a16:creationId xmlns:a16="http://schemas.microsoft.com/office/drawing/2014/main" id="{36C3A01E-DDAC-491F-9BFC-29F3DD92E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5820B"/>
                </a:solidFill>
                <a:latin typeface="Arial"/>
                <a:ea typeface="Arial"/>
                <a:cs typeface="Arial"/>
              </a:rPr>
              <a:t>Capital Endorsement and the Global Ecosystem Matrix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f33131f1614e7d"/>
          <a:stretch xmlns:a="http://schemas.openxmlformats.org/drawingml/2006/main"/>
        </p:blipFill>
        <p:spPr>
          <a:xfrm xmlns:a="http://schemas.openxmlformats.org/drawingml/2006/main">
            <a:off x="2266950" y="2209800"/>
            <a:ext cx="4305300" cy="95250"/>
          </a:xfrm>
          <a:prstGeom xmlns:a="http://schemas.openxmlformats.org/drawingml/2006/main" prst="rect">
            <a:avLst/>
          </a:prstGeom>
        </p:spPr>
      </p:pic>
      <p:sp>
        <p:nvSpPr>
          <p:cNvPr id="5" name="文字-20-201">
            <a:extLst xmlns:a="http://schemas.openxmlformats.org/drawingml/2006/main">
              <a:ext uri="{FF2B5EF4-FFF2-40B4-BE49-F238E27FC236}">
                <a16:creationId xmlns:a16="http://schemas.microsoft.com/office/drawing/2014/main" id="{650EFD1A-BFA4-459F-B817-6542760C6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2238375"/>
            <a:ext cx="106965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一级深度战略合作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1a7cdaa11146f3"/>
          <a:stretch xmlns:a="http://schemas.openxmlformats.org/drawingml/2006/main"/>
        </p:blipFill>
        <p:spPr>
          <a:xfrm xmlns:a="http://schemas.openxmlformats.org/drawingml/2006/main">
            <a:off x="561975" y="2785551"/>
            <a:ext cx="11058525" cy="829699"/>
          </a:xfrm>
          <a:prstGeom xmlns:a="http://schemas.openxmlformats.org/drawingml/2006/main" prst="rect">
            <a:avLst/>
          </a:prstGeom>
        </p:spPr>
      </p:pic>
      <p:sp>
        <p:nvSpPr>
          <p:cNvPr id="7" name="文字-20-202">
            <a:extLst xmlns:a="http://schemas.openxmlformats.org/drawingml/2006/main">
              <a:ext uri="{FF2B5EF4-FFF2-40B4-BE49-F238E27FC236}">
                <a16:creationId xmlns:a16="http://schemas.microsoft.com/office/drawing/2014/main" id="{9E33432D-BBF1-471A-B722-B10E52982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3800475"/>
            <a:ext cx="11010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合作赋能——提供深度流动性做市支持实现一二级市场高效无缝对接</a:t>
            </a:r>
          </a:p>
        </p:txBody>
      </p:sp>
      <p:sp>
        <p:nvSpPr>
          <p:cNvPr id="8" name="文字-20-203">
            <a:extLst xmlns:a="http://schemas.openxmlformats.org/drawingml/2006/main">
              <a:ext uri="{FF2B5EF4-FFF2-40B4-BE49-F238E27FC236}">
                <a16:creationId xmlns:a16="http://schemas.microsoft.com/office/drawing/2014/main" id="{F2D062A0-BE14-4A25-AD40-A40DF127A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343400"/>
            <a:ext cx="6838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全球宣发与Web3原生社交阵地</a:t>
            </a:r>
          </a:p>
        </p:txBody>
      </p:sp>
      <p:sp>
        <p:nvSpPr>
          <p:cNvPr id="9" name="文字-20-204">
            <a:extLst xmlns:a="http://schemas.openxmlformats.org/drawingml/2006/main">
              <a:ext uri="{FF2B5EF4-FFF2-40B4-BE49-F238E27FC236}">
                <a16:creationId xmlns:a16="http://schemas.microsoft.com/office/drawing/2014/main" id="{1CFB8237-238E-410F-BC6E-D329C7561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4343400"/>
            <a:ext cx="335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流量与社区引擎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6054eba8804c68"/>
          <a:stretch xmlns:a="http://schemas.openxmlformats.org/drawingml/2006/main"/>
        </p:blipFill>
        <p:spPr>
          <a:xfrm xmlns:a="http://schemas.openxmlformats.org/drawingml/2006/main">
            <a:off x="593162" y="4867275"/>
            <a:ext cx="1671177" cy="466725"/>
          </a:xfrm>
          <a:prstGeom xmlns:a="http://schemas.openxmlformats.org/drawingml/2006/main" prst="rect">
            <a:avLst/>
          </a:prstGeom>
        </p:spPr>
      </p:pic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d1b01897354c69"/>
          <a:stretch xmlns:a="http://schemas.openxmlformats.org/drawingml/2006/main"/>
        </p:blipFill>
        <p:spPr>
          <a:xfrm xmlns:a="http://schemas.openxmlformats.org/drawingml/2006/main">
            <a:off x="2383862" y="4867275"/>
            <a:ext cx="1671177" cy="466725"/>
          </a:xfrm>
          <a:prstGeom xmlns:a="http://schemas.openxmlformats.org/drawingml/2006/main" prst="rect">
            <a:avLst/>
          </a:prstGeom>
        </p:spPr>
      </p:pic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670c878b7b40f4"/>
          <a:stretch xmlns:a="http://schemas.openxmlformats.org/drawingml/2006/main"/>
        </p:blipFill>
        <p:spPr>
          <a:xfrm xmlns:a="http://schemas.openxmlformats.org/drawingml/2006/main">
            <a:off x="4174562" y="4867275"/>
            <a:ext cx="1671177" cy="466725"/>
          </a:xfrm>
          <a:prstGeom xmlns:a="http://schemas.openxmlformats.org/drawingml/2006/main" prst="rect">
            <a:avLst/>
          </a:prstGeom>
        </p:spPr>
      </p:pic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00c9d610254dc3"/>
          <a:stretch xmlns:a="http://schemas.openxmlformats.org/drawingml/2006/main"/>
        </p:blipFill>
        <p:spPr>
          <a:xfrm xmlns:a="http://schemas.openxmlformats.org/drawingml/2006/main">
            <a:off x="5953125" y="4874068"/>
            <a:ext cx="1695450" cy="453138"/>
          </a:xfrm>
          <a:prstGeom xmlns:a="http://schemas.openxmlformats.org/drawingml/2006/main" prst="rect">
            <a:avLst/>
          </a:prstGeom>
        </p:spPr>
      </p:pic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99311c6a074273"/>
          <a:stretch xmlns:a="http://schemas.openxmlformats.org/drawingml/2006/main"/>
        </p:blipFill>
        <p:spPr>
          <a:xfrm xmlns:a="http://schemas.openxmlformats.org/drawingml/2006/main">
            <a:off x="581025" y="5445568"/>
            <a:ext cx="1695450" cy="453138"/>
          </a:xfrm>
          <a:prstGeom xmlns:a="http://schemas.openxmlformats.org/drawingml/2006/main" prst="rect">
            <a:avLst/>
          </a:prstGeom>
        </p:spPr>
      </p:pic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a64b6de8bc427f"/>
          <a:stretch xmlns:a="http://schemas.openxmlformats.org/drawingml/2006/main"/>
        </p:blipFill>
        <p:spPr>
          <a:xfrm xmlns:a="http://schemas.openxmlformats.org/drawingml/2006/main">
            <a:off x="2371725" y="5445568"/>
            <a:ext cx="1695450" cy="453138"/>
          </a:xfrm>
          <a:prstGeom xmlns:a="http://schemas.openxmlformats.org/drawingml/2006/main" prst="rect">
            <a:avLst/>
          </a:prstGeom>
        </p:spPr>
      </p:pic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051f1006214e87"/>
          <a:stretch xmlns:a="http://schemas.openxmlformats.org/drawingml/2006/main"/>
        </p:blipFill>
        <p:spPr>
          <a:xfrm xmlns:a="http://schemas.openxmlformats.org/drawingml/2006/main">
            <a:off x="4162425" y="5443023"/>
            <a:ext cx="1695450" cy="458230"/>
          </a:xfrm>
          <a:prstGeom xmlns:a="http://schemas.openxmlformats.org/drawingml/2006/main" prst="rect">
            <a:avLst/>
          </a:prstGeom>
        </p:spPr>
      </p:pic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3bc87abf544df6"/>
          <a:stretch xmlns:a="http://schemas.openxmlformats.org/drawingml/2006/main"/>
        </p:blipFill>
        <p:spPr>
          <a:xfrm xmlns:a="http://schemas.openxmlformats.org/drawingml/2006/main">
            <a:off x="5953125" y="5455751"/>
            <a:ext cx="1695450" cy="432773"/>
          </a:xfrm>
          <a:prstGeom xmlns:a="http://schemas.openxmlformats.org/drawingml/2006/main" prst="rect">
            <a:avLst/>
          </a:prstGeom>
        </p:spPr>
      </p:pic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552680652b40b1"/>
          <a:stretch xmlns:a="http://schemas.openxmlformats.org/drawingml/2006/main"/>
        </p:blipFill>
        <p:spPr>
          <a:xfrm xmlns:a="http://schemas.openxmlformats.org/drawingml/2006/main">
            <a:off x="8230580" y="4838700"/>
            <a:ext cx="3227016" cy="809625"/>
          </a:xfrm>
          <a:prstGeom xmlns:a="http://schemas.openxmlformats.org/drawingml/2006/main" prst="rect">
            <a:avLst/>
          </a:prstGeom>
        </p:spPr>
      </p:pic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cc8f212ca64b08"/>
          <a:stretch xmlns:a="http://schemas.openxmlformats.org/drawingml/2006/main"/>
        </p:blipFill>
        <p:spPr>
          <a:xfrm xmlns:a="http://schemas.openxmlformats.org/drawingml/2006/main">
            <a:off x="7888709" y="5715000"/>
            <a:ext cx="3901233" cy="676275"/>
          </a:xfrm>
          <a:prstGeom xmlns:a="http://schemas.openxmlformats.org/drawingml/2006/main" prst="rect">
            <a:avLst/>
          </a:prstGeom>
        </p:spPr>
      </p:pic>
      <p:sp>
        <p:nvSpPr>
          <p:cNvPr id="20" name="文字-20-205">
            <a:extLst xmlns:a="http://schemas.openxmlformats.org/drawingml/2006/main">
              <a:ext uri="{FF2B5EF4-FFF2-40B4-BE49-F238E27FC236}">
                <a16:creationId xmlns:a16="http://schemas.microsoft.com/office/drawing/2014/main" id="{07A815B3-C58E-4341-8CBC-8628479E6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6286500"/>
            <a:ext cx="7105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DFA963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DFA963"/>
                </a:solidFill>
                <a:latin typeface="PingFang SC"/>
                <a:ea typeface="PingFang SC"/>
                <a:cs typeface="PingFang SC"/>
              </a:rPr>
              <a:t>拥抱亿级流量共赴Web4.0时代风口</a:t>
            </a:r>
          </a:p>
        </p:txBody>
      </p:sp>
    </p:spTree>
    <p:extLst>
      <p:ext uri="{BB962C8B-B14F-4D97-AF65-F5344CB8AC3E}">
        <p14:creationId xmlns:p14="http://schemas.microsoft.com/office/powerpoint/2010/main" val="1794715452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03a01392044ee0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953bc0548e4644"/>
          <a:stretch xmlns:a="http://schemas.openxmlformats.org/drawingml/2006/main"/>
        </p:blipFill>
        <p:spPr>
          <a:xfrm xmlns:a="http://schemas.openxmlformats.org/drawingml/2006/main">
            <a:off x="6841120" y="1809750"/>
            <a:ext cx="4986759" cy="4476750"/>
          </a:xfrm>
          <a:prstGeom xmlns:a="http://schemas.openxmlformats.org/drawingml/2006/main" prst="rect">
            <a:avLst/>
          </a:prstGeom>
        </p:spPr>
      </p:pic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570396584e4563"/>
          <a:stretch xmlns:a="http://schemas.openxmlformats.org/drawingml/2006/main"/>
        </p:blipFill>
        <p:spPr>
          <a:xfrm xmlns:a="http://schemas.openxmlformats.org/drawingml/2006/main">
            <a:off x="750434" y="1695450"/>
            <a:ext cx="2499632" cy="1257300"/>
          </a:xfrm>
          <a:prstGeom xmlns:a="http://schemas.openxmlformats.org/drawingml/2006/main" prst="rect">
            <a:avLst/>
          </a:prstGeom>
        </p:spPr>
      </p:pic>
      <p:sp>
        <p:nvSpPr>
          <p:cNvPr id="4" name="文字-21-206">
            <a:extLst xmlns:a="http://schemas.openxmlformats.org/drawingml/2006/main">
              <a:ext uri="{FF2B5EF4-FFF2-40B4-BE49-F238E27FC236}">
                <a16:creationId xmlns:a16="http://schemas.microsoft.com/office/drawing/2014/main" id="{A58379F8-83A9-4841-AE7D-6A684A6F8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6575"/>
            <a:ext cx="6762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6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未来规划与愿景</a:t>
            </a:r>
          </a:p>
        </p:txBody>
      </p:sp>
      <p:sp>
        <p:nvSpPr>
          <p:cNvPr id="5" name="文字-21-207">
            <a:extLst xmlns:a="http://schemas.openxmlformats.org/drawingml/2006/main">
              <a:ext uri="{FF2B5EF4-FFF2-40B4-BE49-F238E27FC236}">
                <a16:creationId xmlns:a16="http://schemas.microsoft.com/office/drawing/2014/main" id="{45EDEC52-0A03-4105-8CE8-A771FE441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3876675"/>
            <a:ext cx="6191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6F0E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6F0E8"/>
                </a:solidFill>
                <a:latin typeface="Arial"/>
                <a:ea typeface="Arial"/>
                <a:cs typeface="Arial"/>
              </a:rPr>
              <a:t>Future Planning and Vision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AF7FDE-135E-4862-9013-4CD733274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5238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7" name="文字-21-208">
            <a:extLst xmlns:a="http://schemas.openxmlformats.org/drawingml/2006/main">
              <a:ext uri="{FF2B5EF4-FFF2-40B4-BE49-F238E27FC236}">
                <a16:creationId xmlns:a16="http://schemas.microsoft.com/office/drawing/2014/main" id="{04D90F00-2E2F-4001-87BB-40171CF3D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76825"/>
            <a:ext cx="5838825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明确平台的短期、中期及长期发展目标，阐述其历史使命，并描</a:t>
            </a:r>
          </a:p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绘对 Web4.0 行业未来发展的美好愿景。</a:t>
            </a:r>
          </a:p>
        </p:txBody>
      </p:sp>
      <p:sp>
        <p:nvSpPr>
          <p:cNvPr id="8" name="文字-21-209">
            <a:extLst xmlns:a="http://schemas.openxmlformats.org/drawingml/2006/main">
              <a:ext uri="{FF2B5EF4-FFF2-40B4-BE49-F238E27FC236}">
                <a16:creationId xmlns:a16="http://schemas.microsoft.com/office/drawing/2014/main" id="{08CB2E07-D652-450B-AF99-DD244959B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62650"/>
            <a:ext cx="61150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8D2C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D8D2CB"/>
                </a:solidFill>
                <a:latin typeface="Arial"/>
                <a:ea typeface="Arial"/>
                <a:cs typeface="Arial"/>
              </a:rPr>
              <a:t>Clearly define the platform's short-term, medium-term, and long-term development goals,</a:t>
            </a:r>
          </a:p>
          <a:p xmlns:a="http://schemas.openxmlformats.org/drawingml/2006/main">
            <a:pPr algn="l">
              <a:defRPr sz="1050" b="0">
                <a:solidFill>
                  <a:srgbClr val="D8D2C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D8D2CB"/>
                </a:solidFill>
                <a:latin typeface="Arial"/>
                <a:ea typeface="Arial"/>
                <a:cs typeface="Arial"/>
              </a:rPr>
              <a:t>articulate its historical mission, and envision a bright future for the Web4.0 industry.</a:t>
            </a:r>
          </a:p>
        </p:txBody>
      </p:sp>
    </p:spTree>
    <p:extLst>
      <p:ext uri="{BB962C8B-B14F-4D97-AF65-F5344CB8AC3E}">
        <p14:creationId xmlns:p14="http://schemas.microsoft.com/office/powerpoint/2010/main" val="1506552552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d6395cc88f4c26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22-210">
            <a:extLst xmlns:a="http://schemas.openxmlformats.org/drawingml/2006/main">
              <a:ext uri="{FF2B5EF4-FFF2-40B4-BE49-F238E27FC236}">
                <a16:creationId xmlns:a16="http://schemas.microsoft.com/office/drawing/2014/main" id="{53A803C3-1532-4B33-80AF-B2E0F632C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未来发展规划</a:t>
            </a:r>
          </a:p>
        </p:txBody>
      </p:sp>
      <p:sp>
        <p:nvSpPr>
          <p:cNvPr id="3" name="文字-22-211">
            <a:extLst xmlns:a="http://schemas.openxmlformats.org/drawingml/2006/main">
              <a:ext uri="{FF2B5EF4-FFF2-40B4-BE49-F238E27FC236}">
                <a16:creationId xmlns:a16="http://schemas.microsoft.com/office/drawing/2014/main" id="{1B6DCD1C-3E49-494A-A50A-43FE8E2A2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5820B"/>
                </a:solidFill>
                <a:latin typeface="Arial"/>
                <a:ea typeface="Arial"/>
                <a:cs typeface="Arial"/>
              </a:rPr>
              <a:t>A three-step strategy to empower Web 4.0 builders.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3b692ae38c4f57"/>
          <a:stretch xmlns:a="http://schemas.openxmlformats.org/drawingml/2006/main"/>
        </p:blipFill>
        <p:spPr>
          <a:xfrm xmlns:a="http://schemas.openxmlformats.org/drawingml/2006/main">
            <a:off x="2266950" y="2209800"/>
            <a:ext cx="4305300" cy="95250"/>
          </a:xfrm>
          <a:prstGeom xmlns:a="http://schemas.openxmlformats.org/drawingml/2006/main" prst="rect">
            <a:avLst/>
          </a:prstGeom>
        </p:spPr>
      </p:pic>
      <p:sp>
        <p:nvSpPr>
          <p:cNvPr id="5" name="文字-22-212">
            <a:extLst xmlns:a="http://schemas.openxmlformats.org/drawingml/2006/main">
              <a:ext uri="{FF2B5EF4-FFF2-40B4-BE49-F238E27FC236}">
                <a16:creationId xmlns:a16="http://schemas.microsoft.com/office/drawing/2014/main" id="{9F46F069-2BB8-494E-87BA-B6D284F14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1847850"/>
            <a:ext cx="10877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——三步走战略，赋能Web4.0建设者</a:t>
            </a:r>
          </a:p>
        </p:txBody>
      </p:sp>
      <p:sp>
        <p:nvSpPr>
          <p:cNvPr id="6" name="文字-22-213">
            <a:extLst xmlns:a="http://schemas.openxmlformats.org/drawingml/2006/main">
              <a:ext uri="{FF2B5EF4-FFF2-40B4-BE49-F238E27FC236}">
                <a16:creationId xmlns:a16="http://schemas.microsoft.com/office/drawing/2014/main" id="{8C99E9C9-8855-4B0C-BC93-6EB48E449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43175"/>
            <a:ext cx="933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27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427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文字-22-214">
            <a:extLst xmlns:a="http://schemas.openxmlformats.org/drawingml/2006/main">
              <a:ext uri="{FF2B5EF4-FFF2-40B4-BE49-F238E27FC236}">
                <a16:creationId xmlns:a16="http://schemas.microsoft.com/office/drawing/2014/main" id="{0BF299D2-C7C7-4A52-A8E9-C49BE0950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686050"/>
            <a:ext cx="25431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启动阶段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97D882-0239-49FD-953A-CED9C6C3E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381375"/>
            <a:ext cx="3286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9" name="文字-22-215">
            <a:extLst xmlns:a="http://schemas.openxmlformats.org/drawingml/2006/main">
              <a:ext uri="{FF2B5EF4-FFF2-40B4-BE49-F238E27FC236}">
                <a16:creationId xmlns:a16="http://schemas.microsoft.com/office/drawing/2014/main" id="{D1BF4E32-6913-45EC-A90B-9F9A7D52B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638550"/>
            <a:ext cx="329565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完成双币合约部署与测试，上线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NFT卡牌、算力挖矿系统与AI Agent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治理系统，初步搭建算力协同网络。</a:t>
            </a:r>
          </a:p>
        </p:txBody>
      </p:sp>
      <p:sp>
        <p:nvSpPr>
          <p:cNvPr id="10" name="文字-22-216">
            <a:extLst xmlns:a="http://schemas.openxmlformats.org/drawingml/2006/main">
              <a:ext uri="{FF2B5EF4-FFF2-40B4-BE49-F238E27FC236}">
                <a16:creationId xmlns:a16="http://schemas.microsoft.com/office/drawing/2014/main" id="{EEB8322E-6B88-4F10-9AB5-769D23F4E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543175"/>
            <a:ext cx="933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27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427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文字-22-217">
            <a:extLst xmlns:a="http://schemas.openxmlformats.org/drawingml/2006/main">
              <a:ext uri="{FF2B5EF4-FFF2-40B4-BE49-F238E27FC236}">
                <a16:creationId xmlns:a16="http://schemas.microsoft.com/office/drawing/2014/main" id="{4E7C81F8-217F-42F9-BF37-D71303C8E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9725" y="2686050"/>
            <a:ext cx="25431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扩展阶段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65944D-759C-4D0B-B52F-684E045AC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381375"/>
            <a:ext cx="3286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13" name="文字-22-218">
            <a:extLst xmlns:a="http://schemas.openxmlformats.org/drawingml/2006/main">
              <a:ext uri="{FF2B5EF4-FFF2-40B4-BE49-F238E27FC236}">
                <a16:creationId xmlns:a16="http://schemas.microsoft.com/office/drawing/2014/main" id="{DB87D785-83C4-41D4-9153-93ED64F59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638550"/>
            <a:ext cx="329565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将业务复制拓展至DeFi、AI、GameFi、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RWA等赛道，搭建赛道间协同联动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机制，加速孵化20+龙头项目。</a:t>
            </a:r>
          </a:p>
        </p:txBody>
      </p:sp>
      <p:sp>
        <p:nvSpPr>
          <p:cNvPr id="14" name="文字-22-219">
            <a:extLst xmlns:a="http://schemas.openxmlformats.org/drawingml/2006/main">
              <a:ext uri="{FF2B5EF4-FFF2-40B4-BE49-F238E27FC236}">
                <a16:creationId xmlns:a16="http://schemas.microsoft.com/office/drawing/2014/main" id="{8239D344-B460-4761-B300-0989760A8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543175"/>
            <a:ext cx="933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27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427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文字-22-220">
            <a:extLst xmlns:a="http://schemas.openxmlformats.org/drawingml/2006/main">
              <a:ext uri="{FF2B5EF4-FFF2-40B4-BE49-F238E27FC236}">
                <a16:creationId xmlns:a16="http://schemas.microsoft.com/office/drawing/2014/main" id="{423B05C1-E778-4EE2-8270-ABE1B3AD9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686050"/>
            <a:ext cx="25431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网络规模化阶段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ADFDF4C-1427-4893-96F1-41E194E6B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81375"/>
            <a:ext cx="3286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17" name="文字-22-221">
            <a:extLst xmlns:a="http://schemas.openxmlformats.org/drawingml/2006/main">
              <a:ext uri="{FF2B5EF4-FFF2-40B4-BE49-F238E27FC236}">
                <a16:creationId xmlns:a16="http://schemas.microsoft.com/office/drawing/2014/main" id="{1D8B1403-DF23-4FB3-A582-AD1F1C1B1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638550"/>
            <a:ext cx="329565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建成覆盖100+Web4项目的AI协同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网络，形成跨赛道龙头项目结构增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强层，算力网络全面对外开放，成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长为全球领先Web4.0孵化器基础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设施。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51b3e294134ddb"/>
          <a:stretch xmlns:a="http://schemas.openxmlformats.org/drawingml/2006/main"/>
        </p:blipFill>
        <p:spPr>
          <a:xfrm xmlns:a="http://schemas.openxmlformats.org/drawingml/2006/main">
            <a:off x="801814" y="5219700"/>
            <a:ext cx="10655046" cy="15049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34351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ea99a0df8040ea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9d0f84a7b14915"/>
          <a:stretch xmlns:a="http://schemas.openxmlformats.org/drawingml/2006/main"/>
        </p:blipFill>
        <p:spPr>
          <a:xfrm xmlns:a="http://schemas.openxmlformats.org/drawingml/2006/main">
            <a:off x="7239000" y="3346622"/>
            <a:ext cx="4953000" cy="3212757"/>
          </a:xfrm>
          <a:prstGeom xmlns:a="http://schemas.openxmlformats.org/drawingml/2006/main" prst="rect">
            <a:avLst/>
          </a:prstGeom>
        </p:spPr>
      </p:pic>
      <p:sp>
        <p:nvSpPr>
          <p:cNvPr id="3" name="文字-23-222">
            <a:extLst xmlns:a="http://schemas.openxmlformats.org/drawingml/2006/main">
              <a:ext uri="{FF2B5EF4-FFF2-40B4-BE49-F238E27FC236}">
                <a16:creationId xmlns:a16="http://schemas.microsoft.com/office/drawing/2014/main" id="{D7806456-6853-4B60-938F-19B246164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从叙事驱动走向结构竞争时代</a:t>
            </a:r>
          </a:p>
        </p:txBody>
      </p:sp>
      <p:sp>
        <p:nvSpPr>
          <p:cNvPr id="4" name="文字-23-223">
            <a:extLst xmlns:a="http://schemas.openxmlformats.org/drawingml/2006/main">
              <a:ext uri="{FF2B5EF4-FFF2-40B4-BE49-F238E27FC236}">
                <a16:creationId xmlns:a16="http://schemas.microsoft.com/office/drawing/2014/main" id="{80C24DAB-4714-4929-A0F9-561F4AC0F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5820B"/>
                </a:solidFill>
                <a:latin typeface="Arial"/>
                <a:ea typeface="Arial"/>
                <a:cs typeface="Arial"/>
              </a:rPr>
              <a:t>From a narrative-driven era to an age of structural competition.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6102f280054130"/>
          <a:stretch xmlns:a="http://schemas.openxmlformats.org/drawingml/2006/main"/>
        </p:blipFill>
        <p:spPr>
          <a:xfrm xmlns:a="http://schemas.openxmlformats.org/drawingml/2006/main">
            <a:off x="2266950" y="2209800"/>
            <a:ext cx="4305300" cy="95250"/>
          </a:xfrm>
          <a:prstGeom xmlns:a="http://schemas.openxmlformats.org/drawingml/2006/main" prst="rect">
            <a:avLst/>
          </a:prstGeom>
        </p:spPr>
      </p:pic>
      <p:sp>
        <p:nvSpPr>
          <p:cNvPr id="6" name="文字-23-224">
            <a:extLst xmlns:a="http://schemas.openxmlformats.org/drawingml/2006/main">
              <a:ext uri="{FF2B5EF4-FFF2-40B4-BE49-F238E27FC236}">
                <a16:creationId xmlns:a16="http://schemas.microsoft.com/office/drawing/2014/main" id="{910FB9C9-71A1-45D8-B0DA-F703432D5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95550"/>
            <a:ext cx="87153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——历史使命——</a:t>
            </a:r>
          </a:p>
        </p:txBody>
      </p:sp>
      <p:sp>
        <p:nvSpPr>
          <p:cNvPr id="7" name="文字-23-225">
            <a:extLst xmlns:a="http://schemas.openxmlformats.org/drawingml/2006/main">
              <a:ext uri="{FF2B5EF4-FFF2-40B4-BE49-F238E27FC236}">
                <a16:creationId xmlns:a16="http://schemas.microsoft.com/office/drawing/2014/main" id="{537FA67E-1323-4923-AA5B-011330E44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124200"/>
            <a:ext cx="961072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赋能项目结构化增长能力，将AI驱动的风险治理与任务调度系统协议化，搭</a:t>
            </a:r>
          </a:p>
          <a:p xmlns:a="http://schemas.openxmlformats.org/drawingml/2006/main">
            <a:pPr algn="l">
              <a:defRPr sz="217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建全球化孵化协同网络。</a:t>
            </a:r>
          </a:p>
        </p:txBody>
      </p:sp>
      <p:sp>
        <p:nvSpPr>
          <p:cNvPr id="8" name="文字-23-226">
            <a:extLst xmlns:a="http://schemas.openxmlformats.org/drawingml/2006/main">
              <a:ext uri="{FF2B5EF4-FFF2-40B4-BE49-F238E27FC236}">
                <a16:creationId xmlns:a16="http://schemas.microsoft.com/office/drawing/2014/main" id="{165ACD37-74D2-4D63-8A3A-DA0B749CB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657725"/>
            <a:ext cx="857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——最终愿景——</a:t>
            </a:r>
          </a:p>
        </p:txBody>
      </p:sp>
      <p:sp>
        <p:nvSpPr>
          <p:cNvPr id="9" name="文字-23-227">
            <a:extLst xmlns:a="http://schemas.openxmlformats.org/drawingml/2006/main">
              <a:ext uri="{FF2B5EF4-FFF2-40B4-BE49-F238E27FC236}">
                <a16:creationId xmlns:a16="http://schemas.microsoft.com/office/drawing/2014/main" id="{79D252BD-947B-4C67-A93E-316462AA2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248275"/>
            <a:ext cx="91535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推动Web4.0行业从叙事驱动走向真正的结构竞争时代</a:t>
            </a:r>
          </a:p>
        </p:txBody>
      </p:sp>
      <p:sp>
        <p:nvSpPr>
          <p:cNvPr id="10" name="文字-23-228">
            <a:extLst xmlns:a="http://schemas.openxmlformats.org/drawingml/2006/main">
              <a:ext uri="{FF2B5EF4-FFF2-40B4-BE49-F238E27FC236}">
                <a16:creationId xmlns:a16="http://schemas.microsoft.com/office/drawing/2014/main" id="{0A22F26B-2F73-4428-8B0D-D33EE058B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057900"/>
            <a:ext cx="9020175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8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赋能下一代Web4.0的建设者，实现从单一项目到网络协同的进化。</a:t>
            </a:r>
          </a:p>
        </p:txBody>
      </p:sp>
    </p:spTree>
    <p:extLst>
      <p:ext uri="{BB962C8B-B14F-4D97-AF65-F5344CB8AC3E}">
        <p14:creationId xmlns:p14="http://schemas.microsoft.com/office/powerpoint/2010/main" val="1824097244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939e882cfa4798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ca7397d695451d"/>
          <a:stretch xmlns:a="http://schemas.openxmlformats.org/drawingml/2006/main"/>
        </p:blipFill>
        <p:spPr>
          <a:xfrm xmlns:a="http://schemas.openxmlformats.org/drawingml/2006/main">
            <a:off x="7419975" y="2408152"/>
            <a:ext cx="4619625" cy="3870497"/>
          </a:xfrm>
          <a:prstGeom xmlns:a="http://schemas.openxmlformats.org/drawingml/2006/main" prst="rect">
            <a:avLst/>
          </a:prstGeom>
        </p:spPr>
      </p:pic>
      <p:sp>
        <p:nvSpPr>
          <p:cNvPr id="3" name="文字-24-229">
            <a:extLst xmlns:a="http://schemas.openxmlformats.org/drawingml/2006/main">
              <a:ext uri="{FF2B5EF4-FFF2-40B4-BE49-F238E27FC236}">
                <a16:creationId xmlns:a16="http://schemas.microsoft.com/office/drawing/2014/main" id="{8AE40195-87BE-4574-AA64-531C6DADA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895600"/>
            <a:ext cx="7515225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7800" b="1">
                <a:solidFill>
                  <a:srgbClr val="F6F0E8"/>
                </a:solidFill>
                <a:latin typeface="Arial"/>
                <a:ea typeface="Arial"/>
                <a:cs typeface="Arial"/>
              </a:defRPr>
            </a:pPr>
            <a:r>
              <a:rPr sz="7800" b="1">
                <a:solidFill>
                  <a:srgbClr val="F6F0E8"/>
                </a:solidFill>
                <a:latin typeface="Arial"/>
                <a:ea typeface="Arial"/>
                <a:cs typeface="Arial"/>
              </a:rPr>
              <a:t>Thank you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45C99B-0AC7-445E-8159-48B45BD86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514850"/>
            <a:ext cx="5953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5" name="文字-24-230">
            <a:extLst xmlns:a="http://schemas.openxmlformats.org/drawingml/2006/main">
              <a:ext uri="{FF2B5EF4-FFF2-40B4-BE49-F238E27FC236}">
                <a16:creationId xmlns:a16="http://schemas.microsoft.com/office/drawing/2014/main" id="{8849ADCC-2253-4F97-90A6-FBC4B2ED0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914900"/>
            <a:ext cx="53340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Sweet Fire</a:t>
            </a:r>
          </a:p>
        </p:txBody>
      </p:sp>
    </p:spTree>
    <p:extLst>
      <p:ext uri="{BB962C8B-B14F-4D97-AF65-F5344CB8AC3E}">
        <p14:creationId xmlns:p14="http://schemas.microsoft.com/office/powerpoint/2010/main" val="42302934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f47f77f0b74838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3-11">
            <a:extLst xmlns:a="http://schemas.openxmlformats.org/drawingml/2006/main">
              <a:ext uri="{FF2B5EF4-FFF2-40B4-BE49-F238E27FC236}">
                <a16:creationId xmlns:a16="http://schemas.microsoft.com/office/drawing/2014/main" id="{4599F0E3-2A72-4B80-8C0F-0026B78D1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Sweet Fire 介绍</a:t>
            </a:r>
          </a:p>
        </p:txBody>
      </p:sp>
      <p:sp>
        <p:nvSpPr>
          <p:cNvPr id="3" name="文字-3-12">
            <a:extLst xmlns:a="http://schemas.openxmlformats.org/drawingml/2006/main">
              <a:ext uri="{FF2B5EF4-FFF2-40B4-BE49-F238E27FC236}">
                <a16:creationId xmlns:a16="http://schemas.microsoft.com/office/drawing/2014/main" id="{E9E0422C-2EC3-45BF-8E2C-C8F011AD2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Sweet Fire 是全球首个 AI+WEB4.0 独角兽孵化器平台。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69abfa49e34b68"/>
          <a:stretch xmlns:a="http://schemas.openxmlformats.org/drawingml/2006/main"/>
        </p:blipFill>
        <p:spPr>
          <a:xfrm xmlns:a="http://schemas.openxmlformats.org/drawingml/2006/main">
            <a:off x="2266950" y="2209800"/>
            <a:ext cx="4305300" cy="95250"/>
          </a:xfrm>
          <a:prstGeom xmlns:a="http://schemas.openxmlformats.org/drawingml/2006/main" prst="rect">
            <a:avLst/>
          </a:prstGeom>
        </p:spPr>
      </p:pic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3bb76fe1ba4afb"/>
          <a:srcRect xmlns:a="http://schemas.openxmlformats.org/drawingml/2006/main" l="663" t="0" r="66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3875" y="2171700"/>
            <a:ext cx="11144250" cy="2628900"/>
          </a:xfrm>
          <a:prstGeom xmlns:a="http://schemas.openxmlformats.org/drawingml/2006/main" prst="rect">
            <a:avLst/>
          </a:prstGeom>
        </p:spPr>
      </p:pic>
      <p:sp>
        <p:nvSpPr>
          <p:cNvPr id="6" name="文字-3-13">
            <a:extLst xmlns:a="http://schemas.openxmlformats.org/drawingml/2006/main">
              <a:ext uri="{FF2B5EF4-FFF2-40B4-BE49-F238E27FC236}">
                <a16:creationId xmlns:a16="http://schemas.microsoft.com/office/drawing/2014/main" id="{320CAFD3-5BA7-4405-B3B6-1C1CA0A74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5086350"/>
            <a:ext cx="109061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我们不是单一项目的发射台，而是为赛道龙头建立可复制、可规模化的结构增长范式。</a:t>
            </a:r>
          </a:p>
        </p:txBody>
      </p:sp>
      <p:sp>
        <p:nvSpPr>
          <p:cNvPr id="7" name="文字-3-14">
            <a:extLst xmlns:a="http://schemas.openxmlformats.org/drawingml/2006/main">
              <a:ext uri="{FF2B5EF4-FFF2-40B4-BE49-F238E27FC236}">
                <a16:creationId xmlns:a16="http://schemas.microsoft.com/office/drawing/2014/main" id="{E0209194-4126-40C2-BEBF-1EC7D9260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5829300"/>
            <a:ext cx="108013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Sweet Fire 提供的是技术底层的能力注入，我们将 WEB4.0 最前沿的技术组件化、产品化，让每一个接入的项目</a:t>
            </a:r>
          </a:p>
          <a:p xmlns:a="http://schemas.openxmlformats.org/drawingml/2006/main">
            <a:pPr algn="l">
              <a:defRPr sz="165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从诞生之初就站在技术的最前沿。</a:t>
            </a:r>
          </a:p>
        </p:txBody>
      </p:sp>
    </p:spTree>
    <p:extLst>
      <p:ext uri="{BB962C8B-B14F-4D97-AF65-F5344CB8AC3E}">
        <p14:creationId xmlns:p14="http://schemas.microsoft.com/office/powerpoint/2010/main" val="108643067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8b141409534da5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4-15">
            <a:extLst xmlns:a="http://schemas.openxmlformats.org/drawingml/2006/main">
              <a:ext uri="{FF2B5EF4-FFF2-40B4-BE49-F238E27FC236}">
                <a16:creationId xmlns:a16="http://schemas.microsoft.com/office/drawing/2014/main" id="{BCF936A6-5151-4100-BAD9-A67490D1A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Web4.0时代来临</a:t>
            </a:r>
          </a:p>
        </p:txBody>
      </p:sp>
      <p:sp>
        <p:nvSpPr>
          <p:cNvPr id="3" name="文字-4-16">
            <a:extLst xmlns:a="http://schemas.openxmlformats.org/drawingml/2006/main">
              <a:ext uri="{FF2B5EF4-FFF2-40B4-BE49-F238E27FC236}">
                <a16:creationId xmlns:a16="http://schemas.microsoft.com/office/drawing/2014/main" id="{ACCF318B-F0FB-44D2-A228-7F51DC12C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5820B"/>
                </a:solidFill>
                <a:latin typeface="Arial"/>
                <a:ea typeface="Arial"/>
                <a:cs typeface="Arial"/>
              </a:rPr>
              <a:t>From Information Interconnection to Intent Network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2fbd0f3db54b48"/>
          <a:stretch xmlns:a="http://schemas.openxmlformats.org/drawingml/2006/main"/>
        </p:blipFill>
        <p:spPr>
          <a:xfrm xmlns:a="http://schemas.openxmlformats.org/drawingml/2006/main">
            <a:off x="2266950" y="2209800"/>
            <a:ext cx="4305300" cy="95250"/>
          </a:xfrm>
          <a:prstGeom xmlns:a="http://schemas.openxmlformats.org/drawingml/2006/main" prst="rect">
            <a:avLst/>
          </a:prstGeom>
        </p:spPr>
      </p:pic>
      <p:sp>
        <p:nvSpPr>
          <p:cNvPr id="5" name="文字-4-17">
            <a:extLst xmlns:a="http://schemas.openxmlformats.org/drawingml/2006/main">
              <a:ext uri="{FF2B5EF4-FFF2-40B4-BE49-F238E27FC236}">
                <a16:creationId xmlns:a16="http://schemas.microsoft.com/office/drawing/2014/main" id="{5742F8E3-1D6B-482E-AF46-E4388383F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4785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从信息互联到意图网络</a:t>
            </a:r>
          </a:p>
        </p:txBody>
      </p:sp>
      <p:sp>
        <p:nvSpPr>
          <p:cNvPr id="6" name="文字-4-18">
            <a:extLst xmlns:a="http://schemas.openxmlformats.org/drawingml/2006/main">
              <a:ext uri="{FF2B5EF4-FFF2-40B4-BE49-F238E27FC236}">
                <a16:creationId xmlns:a16="http://schemas.microsoft.com/office/drawing/2014/main" id="{ADD561F2-8DAC-48F2-AB26-C0E33BA0A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86025"/>
            <a:ext cx="809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文字-4-19">
            <a:extLst xmlns:a="http://schemas.openxmlformats.org/drawingml/2006/main">
              <a:ext uri="{FF2B5EF4-FFF2-40B4-BE49-F238E27FC236}">
                <a16:creationId xmlns:a16="http://schemas.microsoft.com/office/drawing/2014/main" id="{16DFB777-4974-42A6-9ACF-1BE6A250B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8275" y="2562225"/>
            <a:ext cx="26479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Web1-Web2的连接</a:t>
            </a:r>
          </a:p>
        </p:txBody>
      </p:sp>
      <p:sp>
        <p:nvSpPr>
          <p:cNvPr id="8" name="文字-4-20">
            <a:extLst xmlns:a="http://schemas.openxmlformats.org/drawingml/2006/main">
              <a:ext uri="{FF2B5EF4-FFF2-40B4-BE49-F238E27FC236}">
                <a16:creationId xmlns:a16="http://schemas.microsoft.com/office/drawing/2014/main" id="{A1233A26-5360-45B2-8852-9BF2C4836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14700"/>
            <a:ext cx="3267075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实现了信息与人的连接，构建了庞</a:t>
            </a:r>
          </a:p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大的信息世界。</a:t>
            </a:r>
          </a:p>
        </p:txBody>
      </p:sp>
      <p:sp>
        <p:nvSpPr>
          <p:cNvPr id="9" name="文字-4-21">
            <a:extLst xmlns:a="http://schemas.openxmlformats.org/drawingml/2006/main">
              <a:ext uri="{FF2B5EF4-FFF2-40B4-BE49-F238E27FC236}">
                <a16:creationId xmlns:a16="http://schemas.microsoft.com/office/drawing/2014/main" id="{1B717361-1C45-40E9-8A7E-A3114FC4B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486025"/>
            <a:ext cx="809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文字-4-22">
            <a:extLst xmlns:a="http://schemas.openxmlformats.org/drawingml/2006/main">
              <a:ext uri="{FF2B5EF4-FFF2-40B4-BE49-F238E27FC236}">
                <a16:creationId xmlns:a16="http://schemas.microsoft.com/office/drawing/2014/main" id="{57201E19-F202-42DB-99E0-A185D73AB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2562225"/>
            <a:ext cx="26479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Web3的核心演进</a:t>
            </a:r>
          </a:p>
        </p:txBody>
      </p:sp>
      <p:sp>
        <p:nvSpPr>
          <p:cNvPr id="11" name="文字-4-23">
            <a:extLst xmlns:a="http://schemas.openxmlformats.org/drawingml/2006/main">
              <a:ext uri="{FF2B5EF4-FFF2-40B4-BE49-F238E27FC236}">
                <a16:creationId xmlns:a16="http://schemas.microsoft.com/office/drawing/2014/main" id="{29BE22AC-2705-4854-8848-0E219D781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314700"/>
            <a:ext cx="3267075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完成了资产链上确权，将价值数字</a:t>
            </a:r>
          </a:p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化并上链，开启了去中心化金融（</a:t>
            </a:r>
          </a:p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DeFi）等新范式。</a:t>
            </a:r>
          </a:p>
        </p:txBody>
      </p:sp>
      <p:sp>
        <p:nvSpPr>
          <p:cNvPr id="12" name="文字-4-24">
            <a:extLst xmlns:a="http://schemas.openxmlformats.org/drawingml/2006/main">
              <a:ext uri="{FF2B5EF4-FFF2-40B4-BE49-F238E27FC236}">
                <a16:creationId xmlns:a16="http://schemas.microsoft.com/office/drawing/2014/main" id="{E1F4FB4D-561A-4822-B0F9-1E1D1A52D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486025"/>
            <a:ext cx="809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文字-4-25">
            <a:extLst xmlns:a="http://schemas.openxmlformats.org/drawingml/2006/main">
              <a:ext uri="{FF2B5EF4-FFF2-40B4-BE49-F238E27FC236}">
                <a16:creationId xmlns:a16="http://schemas.microsoft.com/office/drawing/2014/main" id="{0D265EC8-8CBE-4E4C-A306-3B873D3B5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2562225"/>
            <a:ext cx="26479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Web4.0的核心方向</a:t>
            </a:r>
          </a:p>
        </p:txBody>
      </p:sp>
      <p:sp>
        <p:nvSpPr>
          <p:cNvPr id="14" name="文字-4-26">
            <a:extLst xmlns:a="http://schemas.openxmlformats.org/drawingml/2006/main">
              <a:ext uri="{FF2B5EF4-FFF2-40B4-BE49-F238E27FC236}">
                <a16:creationId xmlns:a16="http://schemas.microsoft.com/office/drawing/2014/main" id="{B7C12EC1-C6D0-4FF6-B2E8-F1522B142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314700"/>
            <a:ext cx="3267075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演变为意图网络，AI Agent成为网</a:t>
            </a:r>
          </a:p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络参与主体，实现意图定义、自动协</a:t>
            </a:r>
          </a:p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作与机器间交易。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91de611ff446a9"/>
          <a:stretch xmlns:a="http://schemas.openxmlformats.org/drawingml/2006/main"/>
        </p:blipFill>
        <p:spPr>
          <a:xfrm xmlns:a="http://schemas.openxmlformats.org/drawingml/2006/main">
            <a:off x="894831" y="4352925"/>
            <a:ext cx="10345188" cy="2009775"/>
          </a:xfrm>
          <a:prstGeom xmlns:a="http://schemas.openxmlformats.org/drawingml/2006/main" prst="rect">
            <a:avLst/>
          </a:prstGeom>
        </p:spPr>
      </p:pic>
      <p:sp>
        <p:nvSpPr>
          <p:cNvPr id="16" name="文字-4-27">
            <a:extLst xmlns:a="http://schemas.openxmlformats.org/drawingml/2006/main">
              <a:ext uri="{FF2B5EF4-FFF2-40B4-BE49-F238E27FC236}">
                <a16:creationId xmlns:a16="http://schemas.microsoft.com/office/drawing/2014/main" id="{2F07BAF5-E83C-4376-9FC0-30042DA0D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6276975"/>
            <a:ext cx="22955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范式转移的本质</a:t>
            </a:r>
          </a:p>
        </p:txBody>
      </p:sp>
      <p:sp>
        <p:nvSpPr>
          <p:cNvPr id="17" name="文字-4-28">
            <a:extLst xmlns:a="http://schemas.openxmlformats.org/drawingml/2006/main">
              <a:ext uri="{FF2B5EF4-FFF2-40B4-BE49-F238E27FC236}">
                <a16:creationId xmlns:a16="http://schemas.microsoft.com/office/drawing/2014/main" id="{5D0DE6D6-49FA-470A-ACFF-BAEA2FFED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6296025"/>
            <a:ext cx="86963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网络主体从“人”主导，转变为“AI Agent”主导，效率与自动化程度将呈指数级提升。</a:t>
            </a:r>
          </a:p>
        </p:txBody>
      </p:sp>
    </p:spTree>
    <p:extLst>
      <p:ext uri="{BB962C8B-B14F-4D97-AF65-F5344CB8AC3E}">
        <p14:creationId xmlns:p14="http://schemas.microsoft.com/office/powerpoint/2010/main" val="113858882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a530044f08459d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1bd24ca7074776"/>
          <a:stretch xmlns:a="http://schemas.openxmlformats.org/drawingml/2006/main"/>
        </p:blipFill>
        <p:spPr>
          <a:xfrm xmlns:a="http://schemas.openxmlformats.org/drawingml/2006/main">
            <a:off x="6810375" y="2360947"/>
            <a:ext cx="5048250" cy="3374357"/>
          </a:xfrm>
          <a:prstGeom xmlns:a="http://schemas.openxmlformats.org/drawingml/2006/main" prst="rect">
            <a:avLst/>
          </a:prstGeom>
        </p:spPr>
      </p:pic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e9884e4ea2428e"/>
          <a:stretch xmlns:a="http://schemas.openxmlformats.org/drawingml/2006/main"/>
        </p:blipFill>
        <p:spPr>
          <a:xfrm xmlns:a="http://schemas.openxmlformats.org/drawingml/2006/main">
            <a:off x="738000" y="1695450"/>
            <a:ext cx="2524500" cy="1257300"/>
          </a:xfrm>
          <a:prstGeom xmlns:a="http://schemas.openxmlformats.org/drawingml/2006/main" prst="rect">
            <a:avLst/>
          </a:prstGeom>
        </p:spPr>
      </p:pic>
      <p:sp>
        <p:nvSpPr>
          <p:cNvPr id="4" name="文字-5-29">
            <a:extLst xmlns:a="http://schemas.openxmlformats.org/drawingml/2006/main">
              <a:ext uri="{FF2B5EF4-FFF2-40B4-BE49-F238E27FC236}">
                <a16:creationId xmlns:a16="http://schemas.microsoft.com/office/drawing/2014/main" id="{96142538-A776-43F9-91B9-5445FD5E5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6575"/>
            <a:ext cx="6762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6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平台核心介绍</a:t>
            </a:r>
          </a:p>
        </p:txBody>
      </p:sp>
      <p:sp>
        <p:nvSpPr>
          <p:cNvPr id="5" name="文字-5-30">
            <a:extLst xmlns:a="http://schemas.openxmlformats.org/drawingml/2006/main">
              <a:ext uri="{FF2B5EF4-FFF2-40B4-BE49-F238E27FC236}">
                <a16:creationId xmlns:a16="http://schemas.microsoft.com/office/drawing/2014/main" id="{28900254-F287-496B-96F9-68253F93B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3876675"/>
            <a:ext cx="6191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6F0E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6F0E8"/>
                </a:solidFill>
                <a:latin typeface="Arial"/>
                <a:ea typeface="Arial"/>
                <a:cs typeface="Arial"/>
              </a:rPr>
              <a:t>Core Introduction of the Platform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293BC3-B5C8-4BFE-B274-3015F8CE7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5238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7" name="文字-5-31">
            <a:extLst xmlns:a="http://schemas.openxmlformats.org/drawingml/2006/main">
              <a:ext uri="{FF2B5EF4-FFF2-40B4-BE49-F238E27FC236}">
                <a16:creationId xmlns:a16="http://schemas.microsoft.com/office/drawing/2014/main" id="{58044A65-6BDA-400A-9BBF-364F6AAE6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76825"/>
            <a:ext cx="5838825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阐述 Sweet Fire 作为全球首个 AI+Web4.0 独角兽孵化平台的定</a:t>
            </a:r>
          </a:p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义、定位、核心能力及团队构成，展示其独特的价值主张。</a:t>
            </a:r>
          </a:p>
        </p:txBody>
      </p:sp>
      <p:sp>
        <p:nvSpPr>
          <p:cNvPr id="8" name="文字-5-32">
            <a:extLst xmlns:a="http://schemas.openxmlformats.org/drawingml/2006/main">
              <a:ext uri="{FF2B5EF4-FFF2-40B4-BE49-F238E27FC236}">
                <a16:creationId xmlns:a16="http://schemas.microsoft.com/office/drawing/2014/main" id="{3010A299-AA60-4471-A506-C40D4BA92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62650"/>
            <a:ext cx="61150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8D2C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D8D2CB"/>
                </a:solidFill>
                <a:latin typeface="Arial"/>
                <a:ea typeface="Arial"/>
                <a:cs typeface="Arial"/>
              </a:rPr>
              <a:t>Elaborate on the definition, positioning, core capabilities and team composition of Sweet</a:t>
            </a:r>
          </a:p>
          <a:p xmlns:a="http://schemas.openxmlformats.org/drawingml/2006/main">
            <a:pPr algn="l">
              <a:defRPr sz="1050" b="0">
                <a:solidFill>
                  <a:srgbClr val="D8D2C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D8D2CB"/>
                </a:solidFill>
                <a:latin typeface="Arial"/>
                <a:ea typeface="Arial"/>
                <a:cs typeface="Arial"/>
              </a:rPr>
              <a:t>Fire, the world’s first AI‑powered Web4.0 unicorn incubation platform, and demonstrate its</a:t>
            </a:r>
          </a:p>
          <a:p xmlns:a="http://schemas.openxmlformats.org/drawingml/2006/main">
            <a:pPr algn="l">
              <a:defRPr sz="1050" b="0">
                <a:solidFill>
                  <a:srgbClr val="D8D2C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D8D2CB"/>
                </a:solidFill>
                <a:latin typeface="Arial"/>
                <a:ea typeface="Arial"/>
                <a:cs typeface="Arial"/>
              </a:rPr>
              <a:t>unique value proposition.</a:t>
            </a:r>
          </a:p>
        </p:txBody>
      </p:sp>
    </p:spTree>
    <p:extLst>
      <p:ext uri="{BB962C8B-B14F-4D97-AF65-F5344CB8AC3E}">
        <p14:creationId xmlns:p14="http://schemas.microsoft.com/office/powerpoint/2010/main" val="73714849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c01f0182974641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6-33">
            <a:extLst xmlns:a="http://schemas.openxmlformats.org/drawingml/2006/main">
              <a:ext uri="{FF2B5EF4-FFF2-40B4-BE49-F238E27FC236}">
                <a16:creationId xmlns:a16="http://schemas.microsoft.com/office/drawing/2014/main" id="{F5E742DF-7616-4D10-9402-CDF5FD6CB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Sweet Fire是什么？</a:t>
            </a:r>
          </a:p>
        </p:txBody>
      </p:sp>
      <p:sp>
        <p:nvSpPr>
          <p:cNvPr id="3" name="文字-6-34">
            <a:extLst xmlns:a="http://schemas.openxmlformats.org/drawingml/2006/main">
              <a:ext uri="{FF2B5EF4-FFF2-40B4-BE49-F238E27FC236}">
                <a16:creationId xmlns:a16="http://schemas.microsoft.com/office/drawing/2014/main" id="{8E239E4B-C195-42EC-9750-5BBD70946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5820B"/>
                </a:solidFill>
                <a:latin typeface="Arial"/>
                <a:ea typeface="Arial"/>
                <a:cs typeface="Arial"/>
              </a:rPr>
              <a:t>The world's first AI + Web4.0 unicorn incubation platform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f85c72a2824bdc"/>
          <a:stretch xmlns:a="http://schemas.openxmlformats.org/drawingml/2006/main"/>
        </p:blipFill>
        <p:spPr>
          <a:xfrm xmlns:a="http://schemas.openxmlformats.org/drawingml/2006/main">
            <a:off x="2266950" y="2209800"/>
            <a:ext cx="4305300" cy="95250"/>
          </a:xfrm>
          <a:prstGeom xmlns:a="http://schemas.openxmlformats.org/drawingml/2006/main" prst="rect">
            <a:avLst/>
          </a:prstGeom>
        </p:spPr>
      </p:pic>
      <p:sp>
        <p:nvSpPr>
          <p:cNvPr id="5" name="文字-6-35">
            <a:extLst xmlns:a="http://schemas.openxmlformats.org/drawingml/2006/main">
              <a:ext uri="{FF2B5EF4-FFF2-40B4-BE49-F238E27FC236}">
                <a16:creationId xmlns:a16="http://schemas.microsoft.com/office/drawing/2014/main" id="{94529309-1A10-48D1-A2EE-A1872B8DD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288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全球首个AI+Web4.0独角兽孵化平台</a:t>
            </a:r>
          </a:p>
        </p:txBody>
      </p:sp>
      <p:sp>
        <p:nvSpPr>
          <p:cNvPr id="6" name="文字-6-36">
            <a:extLst xmlns:a="http://schemas.openxmlformats.org/drawingml/2006/main">
              <a:ext uri="{FF2B5EF4-FFF2-40B4-BE49-F238E27FC236}">
                <a16:creationId xmlns:a16="http://schemas.microsoft.com/office/drawing/2014/main" id="{D35866A4-0668-44F3-B7A4-500944D10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05075"/>
            <a:ext cx="838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文字-6-37">
            <a:extLst xmlns:a="http://schemas.openxmlformats.org/drawingml/2006/main">
              <a:ext uri="{FF2B5EF4-FFF2-40B4-BE49-F238E27FC236}">
                <a16:creationId xmlns:a16="http://schemas.microsoft.com/office/drawing/2014/main" id="{9AE01DEF-FAAC-4009-A330-5144E51C0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28900"/>
            <a:ext cx="2381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平台定义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9657FD-7118-4927-8388-3743159FD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200400"/>
            <a:ext cx="31718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9" name="文字-6-38">
            <a:extLst xmlns:a="http://schemas.openxmlformats.org/drawingml/2006/main">
              <a:ext uri="{FF2B5EF4-FFF2-40B4-BE49-F238E27FC236}">
                <a16:creationId xmlns:a16="http://schemas.microsoft.com/office/drawing/2014/main" id="{1762C9E5-9888-4963-847F-4E2A647E4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505200"/>
            <a:ext cx="325755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借鉴模块化区块链思想，将代币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工程、流动性、AI-Agent治理、ZK身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份、意图交互、算力资产化封装为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可插拔组件。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a7c295d212458d"/>
          <a:stretch xmlns:a="http://schemas.openxmlformats.org/drawingml/2006/main"/>
        </p:blipFill>
        <p:spPr>
          <a:xfrm xmlns:a="http://schemas.openxmlformats.org/drawingml/2006/main">
            <a:off x="1292037" y="5210175"/>
            <a:ext cx="1911727" cy="1381125"/>
          </a:xfrm>
          <a:prstGeom xmlns:a="http://schemas.openxmlformats.org/drawingml/2006/main" prst="rect">
            <a:avLst/>
          </a:prstGeom>
        </p:spPr>
      </p:pic>
      <p:sp>
        <p:nvSpPr>
          <p:cNvPr id="11" name="文字-6-39">
            <a:extLst xmlns:a="http://schemas.openxmlformats.org/drawingml/2006/main">
              <a:ext uri="{FF2B5EF4-FFF2-40B4-BE49-F238E27FC236}">
                <a16:creationId xmlns:a16="http://schemas.microsoft.com/office/drawing/2014/main" id="{E680C7AA-E8D7-437B-B089-E05013A59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505075"/>
            <a:ext cx="838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文字-6-40">
            <a:extLst xmlns:a="http://schemas.openxmlformats.org/drawingml/2006/main">
              <a:ext uri="{FF2B5EF4-FFF2-40B4-BE49-F238E27FC236}">
                <a16:creationId xmlns:a16="http://schemas.microsoft.com/office/drawing/2014/main" id="{1504F037-D957-4174-9F1C-87CE0FF53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2628900"/>
            <a:ext cx="2381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项目启动新模式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EE980D-E3CD-4C25-9472-95E9969DF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200400"/>
            <a:ext cx="31718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14" name="文字-6-41">
            <a:extLst xmlns:a="http://schemas.openxmlformats.org/drawingml/2006/main">
              <a:ext uri="{FF2B5EF4-FFF2-40B4-BE49-F238E27FC236}">
                <a16:creationId xmlns:a16="http://schemas.microsoft.com/office/drawing/2014/main" id="{A4260916-9843-4D4F-87E0-210525B0B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505200"/>
            <a:ext cx="325755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项目方可按需自由组合上述组件，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理论最低5分钟完成项目基础启动，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孵化效率提升10倍。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f1548f05fb4019"/>
          <a:stretch xmlns:a="http://schemas.openxmlformats.org/drawingml/2006/main"/>
        </p:blipFill>
        <p:spPr>
          <a:xfrm xmlns:a="http://schemas.openxmlformats.org/drawingml/2006/main">
            <a:off x="5160403" y="5210175"/>
            <a:ext cx="1852145" cy="1381125"/>
          </a:xfrm>
          <a:prstGeom xmlns:a="http://schemas.openxmlformats.org/drawingml/2006/main" prst="rect">
            <a:avLst/>
          </a:prstGeom>
        </p:spPr>
      </p:pic>
      <p:sp>
        <p:nvSpPr>
          <p:cNvPr id="16" name="文字-6-42">
            <a:extLst xmlns:a="http://schemas.openxmlformats.org/drawingml/2006/main">
              <a:ext uri="{FF2B5EF4-FFF2-40B4-BE49-F238E27FC236}">
                <a16:creationId xmlns:a16="http://schemas.microsoft.com/office/drawing/2014/main" id="{A96955EA-E27E-47F1-A707-859A0B914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505075"/>
            <a:ext cx="838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文字-6-43">
            <a:extLst xmlns:a="http://schemas.openxmlformats.org/drawingml/2006/main">
              <a:ext uri="{FF2B5EF4-FFF2-40B4-BE49-F238E27FC236}">
                <a16:creationId xmlns:a16="http://schemas.microsoft.com/office/drawing/2014/main" id="{BC90D307-4F94-46BC-9F9F-4CAB70CBF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628900"/>
            <a:ext cx="2381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价值共识注入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73553C0-0EE5-47BD-943C-B84AF088C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200400"/>
            <a:ext cx="31718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19" name="文字-6-44">
            <a:extLst xmlns:a="http://schemas.openxmlformats.org/drawingml/2006/main">
              <a:ext uri="{FF2B5EF4-FFF2-40B4-BE49-F238E27FC236}">
                <a16:creationId xmlns:a16="http://schemas.microsoft.com/office/drawing/2014/main" id="{88C749F6-D69B-460C-8D39-2CA3DCB4B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505200"/>
            <a:ext cx="325755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将全球社区共识，注入AI Agent治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理、模块化发射架构、算力协同网</a:t>
            </a:r>
          </a:p>
          <a:p xmlns:a="http://schemas.openxmlformats.org/drawingml/2006/main">
            <a:pPr algn="l">
              <a:def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络体系，实现价值与技术的融合。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b87a54b9fc4cbd"/>
          <a:stretch xmlns:a="http://schemas.openxmlformats.org/drawingml/2006/main"/>
        </p:blipFill>
        <p:spPr>
          <a:xfrm xmlns:a="http://schemas.openxmlformats.org/drawingml/2006/main">
            <a:off x="9093910" y="5210175"/>
            <a:ext cx="1700380" cy="13811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6393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b7697823e9484b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7-45">
            <a:extLst xmlns:a="http://schemas.openxmlformats.org/drawingml/2006/main">
              <a:ext uri="{FF2B5EF4-FFF2-40B4-BE49-F238E27FC236}">
                <a16:creationId xmlns:a16="http://schemas.microsoft.com/office/drawing/2014/main" id="{9A5786F4-CE81-49AF-A9A1-560B1E02C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战略投资方</a:t>
            </a:r>
          </a:p>
        </p:txBody>
      </p:sp>
      <p:sp>
        <p:nvSpPr>
          <p:cNvPr id="3" name="文字-7-46">
            <a:extLst xmlns:a="http://schemas.openxmlformats.org/drawingml/2006/main">
              <a:ext uri="{FF2B5EF4-FFF2-40B4-BE49-F238E27FC236}">
                <a16:creationId xmlns:a16="http://schemas.microsoft.com/office/drawing/2014/main" id="{E56793F0-1602-4269-9390-CB45171F2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HashKey Capital的战略赋能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755bb4a6664c0d"/>
          <a:stretch xmlns:a="http://schemas.openxmlformats.org/drawingml/2006/main"/>
        </p:blipFill>
        <p:spPr>
          <a:xfrm xmlns:a="http://schemas.openxmlformats.org/drawingml/2006/main">
            <a:off x="2266950" y="2209800"/>
            <a:ext cx="4305300" cy="95250"/>
          </a:xfrm>
          <a:prstGeom xmlns:a="http://schemas.openxmlformats.org/drawingml/2006/main" prst="rect">
            <a:avLst/>
          </a:prstGeom>
        </p:spPr>
      </p:pic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145d75d59948e0"/>
          <a:stretch xmlns:a="http://schemas.openxmlformats.org/drawingml/2006/main"/>
        </p:blipFill>
        <p:spPr>
          <a:xfrm xmlns:a="http://schemas.openxmlformats.org/drawingml/2006/main">
            <a:off x="4114800" y="2515195"/>
            <a:ext cx="4086225" cy="2894409"/>
          </a:xfrm>
          <a:prstGeom xmlns:a="http://schemas.openxmlformats.org/drawingml/2006/main" prst="rect">
            <a:avLst/>
          </a:prstGeom>
        </p:spPr>
      </p:pic>
      <p:sp>
        <p:nvSpPr>
          <p:cNvPr id="6" name="文字-7-47">
            <a:extLst xmlns:a="http://schemas.openxmlformats.org/drawingml/2006/main">
              <a:ext uri="{FF2B5EF4-FFF2-40B4-BE49-F238E27FC236}">
                <a16:creationId xmlns:a16="http://schemas.microsoft.com/office/drawing/2014/main" id="{7487D81A-FD24-4839-AC91-FFBF88343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352675"/>
            <a:ext cx="685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文字-7-48">
            <a:extLst xmlns:a="http://schemas.openxmlformats.org/drawingml/2006/main">
              <a:ext uri="{FF2B5EF4-FFF2-40B4-BE49-F238E27FC236}">
                <a16:creationId xmlns:a16="http://schemas.microsoft.com/office/drawing/2014/main" id="{83B678AF-14F1-4499-8155-1BBFC86F5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933700"/>
            <a:ext cx="30670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产业资源对接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BE67B4-3089-484C-B37B-D5995463C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3419475"/>
            <a:ext cx="29813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9" name="文字-7-49">
            <a:extLst xmlns:a="http://schemas.openxmlformats.org/drawingml/2006/main">
              <a:ext uri="{FF2B5EF4-FFF2-40B4-BE49-F238E27FC236}">
                <a16:creationId xmlns:a16="http://schemas.microsoft.com/office/drawing/2014/main" id="{34679F8A-754C-4DD8-9A71-E5F7A4B53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3638550"/>
            <a:ext cx="301942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对接DePIN算力供应商、公链生态、</a:t>
            </a:r>
          </a:p>
          <a:p xmlns:a="http://schemas.openxmlformats.org/drawingml/2006/main">
            <a:pPr algn="l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机构资本网络，为被孵化项目提供</a:t>
            </a:r>
          </a:p>
          <a:p xmlns:a="http://schemas.openxmlformats.org/drawingml/2006/main">
            <a:pPr algn="l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坚实的产业基础。</a:t>
            </a:r>
          </a:p>
        </p:txBody>
      </p:sp>
      <p:sp>
        <p:nvSpPr>
          <p:cNvPr id="10" name="文字-7-50">
            <a:extLst xmlns:a="http://schemas.openxmlformats.org/drawingml/2006/main">
              <a:ext uri="{FF2B5EF4-FFF2-40B4-BE49-F238E27FC236}">
                <a16:creationId xmlns:a16="http://schemas.microsoft.com/office/drawing/2014/main" id="{9127599B-5CE7-4EC9-AE64-881509538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2352675"/>
            <a:ext cx="685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文字-7-51">
            <a:extLst xmlns:a="http://schemas.openxmlformats.org/drawingml/2006/main">
              <a:ext uri="{FF2B5EF4-FFF2-40B4-BE49-F238E27FC236}">
                <a16:creationId xmlns:a16="http://schemas.microsoft.com/office/drawing/2014/main" id="{9A79EC98-3FF6-4CDC-9FEB-48491755A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2933700"/>
            <a:ext cx="30670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生态孵化协同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1EABAC-744F-4DDF-9599-2DCCECE11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3419475"/>
            <a:ext cx="29813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13" name="文字-7-52">
            <a:extLst xmlns:a="http://schemas.openxmlformats.org/drawingml/2006/main">
              <a:ext uri="{FF2B5EF4-FFF2-40B4-BE49-F238E27FC236}">
                <a16:creationId xmlns:a16="http://schemas.microsoft.com/office/drawing/2014/main" id="{033FF6CF-EA37-4170-A346-4CFEAD11C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3638550"/>
            <a:ext cx="301942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提供被孵化项目的机构对接、上市、</a:t>
            </a:r>
          </a:p>
          <a:p xmlns:a="http://schemas.openxmlformats.org/drawingml/2006/main">
            <a:pPr algn="l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流动性等关键资源，加速项目成长</a:t>
            </a:r>
          </a:p>
          <a:p xmlns:a="http://schemas.openxmlformats.org/drawingml/2006/main">
            <a:pPr algn="l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与市场接入。</a:t>
            </a:r>
          </a:p>
        </p:txBody>
      </p:sp>
      <p:sp>
        <p:nvSpPr>
          <p:cNvPr id="14" name="文字-7-53">
            <a:extLst xmlns:a="http://schemas.openxmlformats.org/drawingml/2006/main">
              <a:ext uri="{FF2B5EF4-FFF2-40B4-BE49-F238E27FC236}">
                <a16:creationId xmlns:a16="http://schemas.microsoft.com/office/drawing/2014/main" id="{F62501F4-B0C7-4138-A309-18802BBA5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4495800"/>
            <a:ext cx="685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文字-7-54">
            <a:extLst xmlns:a="http://schemas.openxmlformats.org/drawingml/2006/main">
              <a:ext uri="{FF2B5EF4-FFF2-40B4-BE49-F238E27FC236}">
                <a16:creationId xmlns:a16="http://schemas.microsoft.com/office/drawing/2014/main" id="{980E1C3F-834B-432D-80A7-564A7A714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5076825"/>
            <a:ext cx="30670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战略咨询支持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60F0DE8-EC75-4157-B635-859635FFB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5562600"/>
            <a:ext cx="29813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17" name="文字-7-55">
            <a:extLst xmlns:a="http://schemas.openxmlformats.org/drawingml/2006/main">
              <a:ext uri="{FF2B5EF4-FFF2-40B4-BE49-F238E27FC236}">
                <a16:creationId xmlns:a16="http://schemas.microsoft.com/office/drawing/2014/main" id="{07D0AAE6-4F2E-48FF-9350-314BA776B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5781675"/>
            <a:ext cx="301942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提供合规框架、产品商业化路径等</a:t>
            </a:r>
          </a:p>
          <a:p xmlns:a="http://schemas.openxmlformats.org/drawingml/2006/main">
            <a:pPr algn="l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战略指导，确保平台与项目的长远</a:t>
            </a:r>
          </a:p>
          <a:p xmlns:a="http://schemas.openxmlformats.org/drawingml/2006/main">
            <a:pPr algn="l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健康发展。</a:t>
            </a:r>
          </a:p>
        </p:txBody>
      </p:sp>
      <p:sp>
        <p:nvSpPr>
          <p:cNvPr id="18" name="文字-7-56">
            <a:extLst xmlns:a="http://schemas.openxmlformats.org/drawingml/2006/main">
              <a:ext uri="{FF2B5EF4-FFF2-40B4-BE49-F238E27FC236}">
                <a16:creationId xmlns:a16="http://schemas.microsoft.com/office/drawing/2014/main" id="{2D5EFA29-1F41-4544-9A8C-65D521C9D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4495800"/>
            <a:ext cx="685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9" name="文字-7-57">
            <a:extLst xmlns:a="http://schemas.openxmlformats.org/drawingml/2006/main">
              <a:ext uri="{FF2B5EF4-FFF2-40B4-BE49-F238E27FC236}">
                <a16:creationId xmlns:a16="http://schemas.microsoft.com/office/drawing/2014/main" id="{1CCDC975-102F-472A-9A8E-DB129B427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5076825"/>
            <a:ext cx="30670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开发者生态助力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6555D8-B783-4AC0-AADA-8B044F173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5562600"/>
            <a:ext cx="29813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21" name="文字-7-58">
            <a:extLst xmlns:a="http://schemas.openxmlformats.org/drawingml/2006/main">
              <a:ext uri="{FF2B5EF4-FFF2-40B4-BE49-F238E27FC236}">
                <a16:creationId xmlns:a16="http://schemas.microsoft.com/office/drawing/2014/main" id="{5A8DA487-DFBB-4B1D-A6DA-5A2A6FD62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5781675"/>
            <a:ext cx="301942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支持平台模块化组件、算力协同网</a:t>
            </a:r>
          </a:p>
          <a:p xmlns:a="http://schemas.openxmlformats.org/drawingml/2006/main">
            <a:pPr algn="l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络的全球化落地，扩大平台生态影</a:t>
            </a:r>
          </a:p>
          <a:p xmlns:a="http://schemas.openxmlformats.org/drawingml/2006/main">
            <a:pPr algn="l">
              <a:def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响力。</a:t>
            </a:r>
          </a:p>
        </p:txBody>
      </p:sp>
    </p:spTree>
    <p:extLst>
      <p:ext uri="{BB962C8B-B14F-4D97-AF65-F5344CB8AC3E}">
        <p14:creationId xmlns:p14="http://schemas.microsoft.com/office/powerpoint/2010/main" val="2444479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4d91de3c144f32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0e96105bf74294"/>
          <a:stretch xmlns:a="http://schemas.openxmlformats.org/drawingml/2006/main"/>
        </p:blipFill>
        <p:spPr>
          <a:xfrm xmlns:a="http://schemas.openxmlformats.org/drawingml/2006/main">
            <a:off x="7513955" y="1809750"/>
            <a:ext cx="3641090" cy="4476750"/>
          </a:xfrm>
          <a:prstGeom xmlns:a="http://schemas.openxmlformats.org/drawingml/2006/main" prst="rect">
            <a:avLst/>
          </a:prstGeom>
        </p:spPr>
      </p:pic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91ea02da8a413d"/>
          <a:stretch xmlns:a="http://schemas.openxmlformats.org/drawingml/2006/main"/>
        </p:blipFill>
        <p:spPr>
          <a:xfrm xmlns:a="http://schemas.openxmlformats.org/drawingml/2006/main">
            <a:off x="775569" y="1695450"/>
            <a:ext cx="2449363" cy="1257300"/>
          </a:xfrm>
          <a:prstGeom xmlns:a="http://schemas.openxmlformats.org/drawingml/2006/main" prst="rect">
            <a:avLst/>
          </a:prstGeom>
        </p:spPr>
      </p:pic>
      <p:sp>
        <p:nvSpPr>
          <p:cNvPr id="4" name="文字-8-59">
            <a:extLst xmlns:a="http://schemas.openxmlformats.org/drawingml/2006/main">
              <a:ext uri="{FF2B5EF4-FFF2-40B4-BE49-F238E27FC236}">
                <a16:creationId xmlns:a16="http://schemas.microsoft.com/office/drawing/2014/main" id="{A50E81FC-A476-456D-BCEA-F91C4AC4D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6575"/>
            <a:ext cx="6762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600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产品应用与生态价值</a:t>
            </a:r>
          </a:p>
        </p:txBody>
      </p:sp>
      <p:sp>
        <p:nvSpPr>
          <p:cNvPr id="5" name="文字-8-60">
            <a:extLst xmlns:a="http://schemas.openxmlformats.org/drawingml/2006/main">
              <a:ext uri="{FF2B5EF4-FFF2-40B4-BE49-F238E27FC236}">
                <a16:creationId xmlns:a16="http://schemas.microsoft.com/office/drawing/2014/main" id="{2092D9BF-657E-46DB-9A22-207CBB7CF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3876675"/>
            <a:ext cx="6191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6F0E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6F0E8"/>
                </a:solidFill>
                <a:latin typeface="Arial"/>
                <a:ea typeface="Arial"/>
                <a:cs typeface="Arial"/>
              </a:rPr>
              <a:t>Product Applications and Ecological Value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803613-1FFD-4983-8017-D6DB05275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5238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820B"/>
          </a:solidFill>
          <a:ln xmlns:a="http://schemas.openxmlformats.org/drawingml/2006/main" w="0">
            <a:noFill/>
          </a:ln>
        </p:spPr>
      </p:sp>
      <p:sp>
        <p:nvSpPr>
          <p:cNvPr id="7" name="文字-8-61">
            <a:extLst xmlns:a="http://schemas.openxmlformats.org/drawingml/2006/main">
              <a:ext uri="{FF2B5EF4-FFF2-40B4-BE49-F238E27FC236}">
                <a16:creationId xmlns:a16="http://schemas.microsoft.com/office/drawing/2014/main" id="{9B66764F-E842-4A70-B391-1F094F16F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76825"/>
            <a:ext cx="5838825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展示平台已上线的 AI 原生工具，阐述平台为项目方、用户及整个</a:t>
            </a:r>
          </a:p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 Web4.0 生态创造的三方价值体系。</a:t>
            </a:r>
          </a:p>
        </p:txBody>
      </p:sp>
      <p:sp>
        <p:nvSpPr>
          <p:cNvPr id="8" name="文字-8-62">
            <a:extLst xmlns:a="http://schemas.openxmlformats.org/drawingml/2006/main">
              <a:ext uri="{FF2B5EF4-FFF2-40B4-BE49-F238E27FC236}">
                <a16:creationId xmlns:a16="http://schemas.microsoft.com/office/drawing/2014/main" id="{4722CFB4-6924-4A06-9FF5-42EC09126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62650"/>
            <a:ext cx="61150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8D2C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D8D2CB"/>
                </a:solidFill>
                <a:latin typeface="Arial"/>
                <a:ea typeface="Arial"/>
                <a:cs typeface="Arial"/>
              </a:rPr>
              <a:t>Showcase the AI-native tools already launched on the platform, and explain the three-party</a:t>
            </a:r>
          </a:p>
          <a:p xmlns:a="http://schemas.openxmlformats.org/drawingml/2006/main">
            <a:pPr algn="l">
              <a:defRPr sz="1050" b="0">
                <a:solidFill>
                  <a:srgbClr val="D8D2C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D8D2CB"/>
                </a:solidFill>
                <a:latin typeface="Arial"/>
                <a:ea typeface="Arial"/>
                <a:cs typeface="Arial"/>
              </a:rPr>
              <a:t> value system the platform creates for project teams, users, and the entire Web4.0</a:t>
            </a:r>
          </a:p>
          <a:p xmlns:a="http://schemas.openxmlformats.org/drawingml/2006/main">
            <a:pPr algn="l">
              <a:defRPr sz="1050" b="0">
                <a:solidFill>
                  <a:srgbClr val="D8D2C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D8D2CB"/>
                </a:solidFill>
                <a:latin typeface="Arial"/>
                <a:ea typeface="Arial"/>
                <a:cs typeface="Arial"/>
              </a:rPr>
              <a:t>ecosystem.</a:t>
            </a:r>
          </a:p>
        </p:txBody>
      </p:sp>
    </p:spTree>
    <p:extLst>
      <p:ext uri="{BB962C8B-B14F-4D97-AF65-F5344CB8AC3E}">
        <p14:creationId xmlns:p14="http://schemas.microsoft.com/office/powerpoint/2010/main" val="101594273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114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97cc140b0643c0"/>
          <a:stretch xmlns:a="http://schemas.openxmlformats.org/drawingml/2006/main"/>
        </p:blipFill>
        <p:spPr>
          <a:xfrm xmlns:a="http://schemas.openxmlformats.org/drawingml/2006/main">
            <a:off x="10077450" y="194089"/>
            <a:ext cx="1743075" cy="516697"/>
          </a:xfrm>
          <a:prstGeom xmlns:a="http://schemas.openxmlformats.org/drawingml/2006/main" prst="rect">
            <a:avLst/>
          </a:prstGeom>
        </p:spPr>
      </p:pic>
      <p:sp>
        <p:nvSpPr>
          <p:cNvPr id="2" name="文字-9-63">
            <a:extLst xmlns:a="http://schemas.openxmlformats.org/drawingml/2006/main">
              <a:ext uri="{FF2B5EF4-FFF2-40B4-BE49-F238E27FC236}">
                <a16:creationId xmlns:a16="http://schemas.microsoft.com/office/drawing/2014/main" id="{83B944FA-D6EC-4D1D-AF56-E331EA55D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029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32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已上线AI工具</a:t>
            </a:r>
          </a:p>
        </p:txBody>
      </p:sp>
      <p:sp>
        <p:nvSpPr>
          <p:cNvPr id="3" name="文字-9-64">
            <a:extLst xmlns:a="http://schemas.openxmlformats.org/drawingml/2006/main">
              <a:ext uri="{FF2B5EF4-FFF2-40B4-BE49-F238E27FC236}">
                <a16:creationId xmlns:a16="http://schemas.microsoft.com/office/drawing/2014/main" id="{E2BA0BCE-2E04-48C6-878D-24D609B98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5820B"/>
                </a:solidFill>
                <a:latin typeface="Arial"/>
                <a:ea typeface="Arial"/>
                <a:cs typeface="Arial"/>
              </a:rPr>
              <a:t>An efficiency tool for creators and project teams.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7ce82293af44d2"/>
          <a:stretch xmlns:a="http://schemas.openxmlformats.org/drawingml/2006/main"/>
        </p:blipFill>
        <p:spPr>
          <a:xfrm xmlns:a="http://schemas.openxmlformats.org/drawingml/2006/main">
            <a:off x="2266950" y="2209800"/>
            <a:ext cx="4305300" cy="95250"/>
          </a:xfrm>
          <a:prstGeom xmlns:a="http://schemas.openxmlformats.org/drawingml/2006/main" prst="rect">
            <a:avLst/>
          </a:prstGeom>
        </p:spPr>
      </p:pic>
      <p:sp>
        <p:nvSpPr>
          <p:cNvPr id="5" name="文字-9-65">
            <a:extLst xmlns:a="http://schemas.openxmlformats.org/drawingml/2006/main">
              <a:ext uri="{FF2B5EF4-FFF2-40B4-BE49-F238E27FC236}">
                <a16:creationId xmlns:a16="http://schemas.microsoft.com/office/drawing/2014/main" id="{7EA79D9B-D9E6-406C-9FA2-F4A102E5F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1838325"/>
            <a:ext cx="1071562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820B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5820B"/>
                </a:solidFill>
                <a:latin typeface="PingFang SC"/>
                <a:ea typeface="PingFang SC"/>
                <a:cs typeface="PingFang SC"/>
              </a:rPr>
              <a:t>——面向创作者与项目方的效率神器</a:t>
            </a:r>
          </a:p>
        </p:txBody>
      </p:sp>
      <p:sp>
        <p:nvSpPr>
          <p:cNvPr id="6" name="文字-9-66">
            <a:extLst xmlns:a="http://schemas.openxmlformats.org/drawingml/2006/main">
              <a:ext uri="{FF2B5EF4-FFF2-40B4-BE49-F238E27FC236}">
                <a16:creationId xmlns:a16="http://schemas.microsoft.com/office/drawing/2014/main" id="{96A76082-EBE9-4AAE-8BE6-1B434E592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57450"/>
            <a:ext cx="7905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文字-9-67">
            <a:extLst xmlns:a="http://schemas.openxmlformats.org/drawingml/2006/main">
              <a:ext uri="{FF2B5EF4-FFF2-40B4-BE49-F238E27FC236}">
                <a16:creationId xmlns:a16="http://schemas.microsoft.com/office/drawing/2014/main" id="{525D7BDC-3AED-47C8-A253-ABEC58CF8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571750"/>
            <a:ext cx="2552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AI智能发币工具</a:t>
            </a:r>
          </a:p>
        </p:txBody>
      </p:sp>
      <p:sp>
        <p:nvSpPr>
          <p:cNvPr id="8" name="文字-9-68">
            <a:extLst xmlns:a="http://schemas.openxmlformats.org/drawingml/2006/main">
              <a:ext uri="{FF2B5EF4-FFF2-40B4-BE49-F238E27FC236}">
                <a16:creationId xmlns:a16="http://schemas.microsoft.com/office/drawing/2014/main" id="{3F799D7B-C5B4-4205-A9C9-1B60BA86A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86125"/>
            <a:ext cx="339090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AI驱动一站式代币生成发射工具，可</a:t>
            </a:r>
          </a:p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自动完成代币命名、Logo生成、参数</a:t>
            </a:r>
          </a:p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配置、元数据编写及合约部署。</a:t>
            </a:r>
          </a:p>
        </p:txBody>
      </p:sp>
      <p:sp>
        <p:nvSpPr>
          <p:cNvPr id="9" name="文字-9-69">
            <a:extLst xmlns:a="http://schemas.openxmlformats.org/drawingml/2006/main">
              <a:ext uri="{FF2B5EF4-FFF2-40B4-BE49-F238E27FC236}">
                <a16:creationId xmlns:a16="http://schemas.microsoft.com/office/drawing/2014/main" id="{F8529902-76D4-4663-99F7-10F60B250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2457450"/>
            <a:ext cx="7905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文字-9-70">
            <a:extLst xmlns:a="http://schemas.openxmlformats.org/drawingml/2006/main">
              <a:ext uri="{FF2B5EF4-FFF2-40B4-BE49-F238E27FC236}">
                <a16:creationId xmlns:a16="http://schemas.microsoft.com/office/drawing/2014/main" id="{8B6091F5-97FF-4397-9F98-ABE2A06A2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571750"/>
            <a:ext cx="2552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AI一键出图</a:t>
            </a:r>
          </a:p>
        </p:txBody>
      </p:sp>
      <p:sp>
        <p:nvSpPr>
          <p:cNvPr id="11" name="文字-9-71">
            <a:extLst xmlns:a="http://schemas.openxmlformats.org/drawingml/2006/main">
              <a:ext uri="{FF2B5EF4-FFF2-40B4-BE49-F238E27FC236}">
                <a16:creationId xmlns:a16="http://schemas.microsoft.com/office/drawing/2014/main" id="{F1AA99BD-8CBC-46BB-9DD8-375894C1A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3286125"/>
            <a:ext cx="339090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集成多模态生成模型，可快速生成品</a:t>
            </a:r>
          </a:p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牌视觉、Logo、NFT素材、宣传物料，</a:t>
            </a:r>
          </a:p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并支持批量生成与风格定制。</a:t>
            </a:r>
          </a:p>
        </p:txBody>
      </p:sp>
      <p:sp>
        <p:nvSpPr>
          <p:cNvPr id="12" name="文字-9-72">
            <a:extLst xmlns:a="http://schemas.openxmlformats.org/drawingml/2006/main">
              <a:ext uri="{FF2B5EF4-FFF2-40B4-BE49-F238E27FC236}">
                <a16:creationId xmlns:a16="http://schemas.microsoft.com/office/drawing/2014/main" id="{B3D55B74-0899-424C-8B65-2D92B994D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457450"/>
            <a:ext cx="7905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5820B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5820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文字-9-73">
            <a:extLst xmlns:a="http://schemas.openxmlformats.org/drawingml/2006/main">
              <a:ext uri="{FF2B5EF4-FFF2-40B4-BE49-F238E27FC236}">
                <a16:creationId xmlns:a16="http://schemas.microsoft.com/office/drawing/2014/main" id="{2CC422E8-5409-4B65-A207-BE5844337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571750"/>
            <a:ext cx="2552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6F0E8"/>
                </a:solidFill>
                <a:latin typeface="PingFang SC"/>
                <a:ea typeface="PingFang SC"/>
                <a:cs typeface="PingFang SC"/>
              </a:rPr>
              <a:t>AI视频生成</a:t>
            </a:r>
          </a:p>
        </p:txBody>
      </p:sp>
      <p:sp>
        <p:nvSpPr>
          <p:cNvPr id="14" name="文字-9-74">
            <a:extLst xmlns:a="http://schemas.openxmlformats.org/drawingml/2006/main">
              <a:ext uri="{FF2B5EF4-FFF2-40B4-BE49-F238E27FC236}">
                <a16:creationId xmlns:a16="http://schemas.microsoft.com/office/drawing/2014/main" id="{D9FD013E-2F85-41A3-BEB9-05C5C90B9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286125"/>
            <a:ext cx="339090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输入项目主题与文案，AI可自动完成</a:t>
            </a:r>
          </a:p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脚本撰写、素材匹配、配音、字幕合成</a:t>
            </a:r>
          </a:p>
          <a:p xmlns:a="http://schemas.openxmlformats.org/drawingml/2006/main">
            <a:pPr algn="l">
              <a:def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D8D2CB"/>
                </a:solidFill>
                <a:latin typeface="PingFang SC"/>
                <a:ea typeface="PingFang SC"/>
                <a:cs typeface="PingFang SC"/>
              </a:rPr>
              <a:t>及成片输出，满足社区宣发需求。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508701b0624691"/>
          <a:stretch xmlns:a="http://schemas.openxmlformats.org/drawingml/2006/main"/>
        </p:blipFill>
        <p:spPr>
          <a:xfrm xmlns:a="http://schemas.openxmlformats.org/drawingml/2006/main">
            <a:off x="822948" y="4371975"/>
            <a:ext cx="10460379" cy="23907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46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2026-09-05T03:41:14.3910000Z</dcterms:created>
  <dcterms:modified xsi:type="dcterms:W3CDTF">2026-09-05T03:41:14.3910000Z</dcterms:modified>
</coreProperties>
</file>